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93" r:id="rId2"/>
    <p:sldId id="368" r:id="rId3"/>
    <p:sldId id="369" r:id="rId4"/>
    <p:sldId id="370" r:id="rId5"/>
    <p:sldId id="371" r:id="rId6"/>
    <p:sldId id="372" r:id="rId7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55" autoAdjust="0"/>
    <p:restoredTop sz="96404" autoAdjust="0"/>
  </p:normalViewPr>
  <p:slideViewPr>
    <p:cSldViewPr snapToGrid="0">
      <p:cViewPr varScale="1">
        <p:scale>
          <a:sx n="108" d="100"/>
          <a:sy n="108" d="100"/>
        </p:scale>
        <p:origin x="81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2946346" cy="497838"/>
          </a:xfrm>
          <a:prstGeom prst="rect">
            <a:avLst/>
          </a:prstGeom>
        </p:spPr>
        <p:txBody>
          <a:bodyPr vert="horz" lIns="91302" tIns="45651" rIns="91302" bIns="4565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5" y="4"/>
            <a:ext cx="2946345" cy="497838"/>
          </a:xfrm>
          <a:prstGeom prst="rect">
            <a:avLst/>
          </a:prstGeom>
        </p:spPr>
        <p:txBody>
          <a:bodyPr vert="horz" lIns="91302" tIns="45651" rIns="91302" bIns="45651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2" tIns="45651" rIns="91302" bIns="4565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7" y="4778612"/>
            <a:ext cx="5437822" cy="3908189"/>
          </a:xfrm>
          <a:prstGeom prst="rect">
            <a:avLst/>
          </a:prstGeom>
        </p:spPr>
        <p:txBody>
          <a:bodyPr vert="horz" lIns="91302" tIns="45651" rIns="91302" bIns="4565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302" tIns="45651" rIns="91302" bIns="4565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5" y="9430388"/>
            <a:ext cx="2946345" cy="497838"/>
          </a:xfrm>
          <a:prstGeom prst="rect">
            <a:avLst/>
          </a:prstGeom>
        </p:spPr>
        <p:txBody>
          <a:bodyPr vert="horz" lIns="91302" tIns="45651" rIns="91302" bIns="45651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641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641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284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436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3.pn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16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1" b="5418"/>
          <a:stretch/>
        </p:blipFill>
        <p:spPr bwMode="auto">
          <a:xfrm>
            <a:off x="0" y="76627"/>
            <a:ext cx="12192000" cy="6781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D:\Новая папка\кепш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40" y="2807252"/>
            <a:ext cx="2713412" cy="1586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136673"/>
              </p:ext>
            </p:extLst>
          </p:nvPr>
        </p:nvGraphicFramePr>
        <p:xfrm>
          <a:off x="2978722" y="731625"/>
          <a:ext cx="9161955" cy="12394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4433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73668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640414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810313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98245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6092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22912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пос.Кепша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64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312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104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176,45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16/51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48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511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64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312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104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176,45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16/51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48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 КЕПША АДЛЕРСКОГО РАЙОНА МО СОЧИ КРАСНОДАРСКОГО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16.11.2023)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35" name="Таблица 4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3057597"/>
              </p:ext>
            </p:extLst>
          </p:nvPr>
        </p:nvGraphicFramePr>
        <p:xfrm>
          <a:off x="10393060" y="2127968"/>
          <a:ext cx="1717074" cy="2022312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53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АГК-153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п.</a:t>
                      </a:r>
                      <a:r>
                        <a:rPr lang="ru-RU" sz="10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1" kern="12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Кепша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Уровень ОЯ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176,37м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912">
                <a:tc>
                  <a:txBody>
                    <a:bodyPr/>
                    <a:lstStyle/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173,5 (-0,1)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173,5 (-0,05)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173,6 (0,05)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175,4 (1,8)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173,9 (-1,5)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156ноября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174,1 (0,3)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81DF8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243"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Прогноз на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17.10.2023  </a:t>
                      </a:r>
                      <a:endParaRPr kumimoji="0" lang="ru-RU" sz="1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176,45 (+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2,35)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0944336" y="4531557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27366" y="4560929"/>
            <a:ext cx="840577" cy="203664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п. </a:t>
            </a:r>
            <a:r>
              <a:rPr lang="ru-RU" altLang="ru-RU" sz="1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Кепша</a:t>
            </a:r>
            <a:endParaRPr lang="ru-RU" alt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770915" y="3078186"/>
            <a:ext cx="1199626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9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пос.Кепша</a:t>
            </a:r>
            <a:endParaRPr lang="ru-RU" altLang="ru-RU" sz="9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0" name="Прямая со стрелкой 439"/>
          <p:cNvCxnSpPr>
            <a:cxnSpLocks/>
          </p:cNvCxnSpPr>
          <p:nvPr/>
        </p:nvCxnSpPr>
        <p:spPr>
          <a:xfrm flipH="1" flipV="1">
            <a:off x="8077200" y="4378602"/>
            <a:ext cx="747822" cy="55470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54"/>
          <p:cNvSpPr txBox="1"/>
          <p:nvPr/>
        </p:nvSpPr>
        <p:spPr>
          <a:xfrm rot="230244">
            <a:off x="7434353" y="3791733"/>
            <a:ext cx="2039670" cy="534293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</a:t>
            </a:r>
            <a:r>
              <a:rPr lang="ru-RU" sz="1400" b="1" dirty="0" smtClean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Кепша</a:t>
            </a: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9" name="AutoShape 9"/>
          <p:cNvSpPr>
            <a:spLocks noChangeArrowheads="1"/>
          </p:cNvSpPr>
          <p:nvPr/>
        </p:nvSpPr>
        <p:spPr bwMode="auto">
          <a:xfrm>
            <a:off x="8791834" y="4552700"/>
            <a:ext cx="169485" cy="126663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>
            <a:defPPr>
              <a:defRPr lang="ru-RU"/>
            </a:defPPr>
            <a:lvl1pPr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42922" indent="150388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887903" indent="298715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32885" indent="447042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777866" indent="595369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966542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3559851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4153159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4746468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ru-RU" sz="1200">
              <a:solidFill>
                <a:srgbClr val="000000"/>
              </a:solidFill>
            </a:endParaRPr>
          </a:p>
        </p:txBody>
      </p:sp>
      <p:sp>
        <p:nvSpPr>
          <p:cNvPr id="482" name="Прямоугольник 481"/>
          <p:cNvSpPr/>
          <p:nvPr/>
        </p:nvSpPr>
        <p:spPr>
          <a:xfrm>
            <a:off x="6672584" y="2541177"/>
            <a:ext cx="1890210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algn="ctr"/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пос.Кепша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7" name="Прямоугольная выноска 486"/>
          <p:cNvSpPr/>
          <p:nvPr/>
        </p:nvSpPr>
        <p:spPr>
          <a:xfrm>
            <a:off x="3667363" y="5930853"/>
            <a:ext cx="1888245" cy="675315"/>
          </a:xfrm>
          <a:prstGeom prst="wedgeRectCallout">
            <a:avLst>
              <a:gd name="adj1" fmla="val 85649"/>
              <a:gd name="adj2" fmla="val -165255"/>
            </a:avLst>
          </a:prstGeom>
          <a:solidFill>
            <a:srgbClr val="FFFF00"/>
          </a:solidFill>
          <a:ln w="12700">
            <a:solidFill>
              <a:srgbClr val="FF3300"/>
            </a:solidFill>
            <a:miter lim="800000"/>
            <a:headEnd/>
            <a:tailEnd/>
          </a:ln>
        </p:spPr>
        <p:txBody>
          <a:bodyPr lIns="85293" tIns="42650" rIns="85293" bIns="42650"/>
          <a:lstStyle/>
          <a:p>
            <a:pPr algn="ctr"/>
            <a:r>
              <a:rPr lang="ru-RU" sz="1000" dirty="0">
                <a:latin typeface="Times New Roman"/>
                <a:ea typeface="Times New Roman"/>
              </a:rPr>
              <a:t>При уровне </a:t>
            </a:r>
            <a:r>
              <a:rPr lang="ru-RU" sz="1000" dirty="0" smtClean="0">
                <a:latin typeface="Times New Roman"/>
                <a:ea typeface="Times New Roman"/>
              </a:rPr>
              <a:t>176,45 м </a:t>
            </a:r>
            <a:r>
              <a:rPr lang="ru-RU" sz="1000" dirty="0">
                <a:latin typeface="Times New Roman"/>
                <a:ea typeface="Times New Roman"/>
              </a:rPr>
              <a:t>прогнозируется подтопление </a:t>
            </a:r>
            <a:r>
              <a:rPr lang="ru-RU" sz="1000" dirty="0" smtClean="0">
                <a:latin typeface="Times New Roman"/>
                <a:ea typeface="Times New Roman"/>
              </a:rPr>
              <a:t>51</a:t>
            </a:r>
            <a:r>
              <a:rPr lang="en-US" sz="1000" dirty="0" smtClean="0">
                <a:latin typeface="Times New Roman"/>
                <a:ea typeface="Times New Roman"/>
              </a:rPr>
              <a:t> </a:t>
            </a:r>
            <a:r>
              <a:rPr lang="ru-RU" sz="1000" dirty="0" smtClean="0">
                <a:latin typeface="Times New Roman"/>
                <a:ea typeface="Times New Roman"/>
              </a:rPr>
              <a:t>приусадебного участка, </a:t>
            </a:r>
            <a:br>
              <a:rPr lang="ru-RU" sz="1000" dirty="0" smtClean="0">
                <a:latin typeface="Times New Roman"/>
                <a:ea typeface="Times New Roman"/>
              </a:rPr>
            </a:br>
            <a:r>
              <a:rPr lang="ru-RU" sz="1000" dirty="0" smtClean="0">
                <a:latin typeface="Times New Roman"/>
                <a:ea typeface="Times New Roman"/>
              </a:rPr>
              <a:t>16 домов.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24" y="2803277"/>
            <a:ext cx="163016" cy="15943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420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16.11.2023 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А.В. Попов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  <a:endParaRPr 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2" name="Прямоугольник 421"/>
          <p:cNvSpPr/>
          <p:nvPr/>
        </p:nvSpPr>
        <p:spPr bwMode="auto">
          <a:xfrm>
            <a:off x="6293627" y="3723821"/>
            <a:ext cx="94473" cy="9570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3" name="Прямоугольник 422"/>
          <p:cNvSpPr/>
          <p:nvPr/>
        </p:nvSpPr>
        <p:spPr bwMode="auto">
          <a:xfrm>
            <a:off x="6230516" y="3949235"/>
            <a:ext cx="97260" cy="98890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4" name="Прямоугольник 423"/>
          <p:cNvSpPr/>
          <p:nvPr/>
        </p:nvSpPr>
        <p:spPr bwMode="auto">
          <a:xfrm>
            <a:off x="6374168" y="3859716"/>
            <a:ext cx="94473" cy="9570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5" name="Прямоугольник 424"/>
          <p:cNvSpPr/>
          <p:nvPr/>
        </p:nvSpPr>
        <p:spPr bwMode="auto">
          <a:xfrm>
            <a:off x="6194975" y="4103743"/>
            <a:ext cx="94473" cy="9570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9" name="Прямоугольник 428"/>
          <p:cNvSpPr/>
          <p:nvPr/>
        </p:nvSpPr>
        <p:spPr bwMode="auto">
          <a:xfrm>
            <a:off x="6131864" y="4329157"/>
            <a:ext cx="97260" cy="98890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" name="Прямоугольник 429"/>
          <p:cNvSpPr/>
          <p:nvPr/>
        </p:nvSpPr>
        <p:spPr bwMode="auto">
          <a:xfrm>
            <a:off x="6275516" y="4239638"/>
            <a:ext cx="94473" cy="9570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1" name="Прямоугольник 430"/>
          <p:cNvSpPr/>
          <p:nvPr/>
        </p:nvSpPr>
        <p:spPr bwMode="auto">
          <a:xfrm>
            <a:off x="6310052" y="3316160"/>
            <a:ext cx="94473" cy="9570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2" name="Прямоугольник 431"/>
          <p:cNvSpPr/>
          <p:nvPr/>
        </p:nvSpPr>
        <p:spPr bwMode="auto">
          <a:xfrm>
            <a:off x="6246941" y="3541574"/>
            <a:ext cx="97260" cy="98890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3" name="Прямоугольник 432"/>
          <p:cNvSpPr/>
          <p:nvPr/>
        </p:nvSpPr>
        <p:spPr bwMode="auto">
          <a:xfrm>
            <a:off x="6390593" y="3452055"/>
            <a:ext cx="94473" cy="9570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4" name="Прямоугольник 433"/>
          <p:cNvSpPr/>
          <p:nvPr/>
        </p:nvSpPr>
        <p:spPr bwMode="auto">
          <a:xfrm>
            <a:off x="6215579" y="4636510"/>
            <a:ext cx="94473" cy="9570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6" name="Прямоугольник 435"/>
          <p:cNvSpPr/>
          <p:nvPr/>
        </p:nvSpPr>
        <p:spPr bwMode="auto">
          <a:xfrm>
            <a:off x="6243603" y="4782767"/>
            <a:ext cx="97260" cy="98890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8" name="Прямоугольник 437"/>
          <p:cNvSpPr/>
          <p:nvPr/>
        </p:nvSpPr>
        <p:spPr bwMode="auto">
          <a:xfrm>
            <a:off x="6147738" y="5318720"/>
            <a:ext cx="94473" cy="9570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4" name="Прямоугольник 443"/>
          <p:cNvSpPr/>
          <p:nvPr/>
        </p:nvSpPr>
        <p:spPr bwMode="auto">
          <a:xfrm>
            <a:off x="6412914" y="2870661"/>
            <a:ext cx="94473" cy="9570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5" name="Прямоугольник 444"/>
          <p:cNvSpPr/>
          <p:nvPr/>
        </p:nvSpPr>
        <p:spPr bwMode="auto">
          <a:xfrm>
            <a:off x="6349803" y="3096075"/>
            <a:ext cx="97260" cy="98890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6" name="Прямоугольник 445"/>
          <p:cNvSpPr/>
          <p:nvPr/>
        </p:nvSpPr>
        <p:spPr bwMode="auto">
          <a:xfrm>
            <a:off x="6493455" y="3006556"/>
            <a:ext cx="94473" cy="9570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8" name="Прямоугольник 447"/>
          <p:cNvSpPr/>
          <p:nvPr/>
        </p:nvSpPr>
        <p:spPr bwMode="auto">
          <a:xfrm>
            <a:off x="6044713" y="4621067"/>
            <a:ext cx="94473" cy="9570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9" name="Рисунок 43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8" y="967691"/>
            <a:ext cx="2875429" cy="15908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41056328"/>
      </p:ext>
    </p:extLst>
  </p:cSld>
  <p:clrMapOvr>
    <a:masterClrMapping/>
  </p:clrMapOvr>
  <p:transition advClick="0" advTm="3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5314" b="4961"/>
          <a:stretch/>
        </p:blipFill>
        <p:spPr>
          <a:xfrm>
            <a:off x="-5813" y="39624"/>
            <a:ext cx="12187879" cy="6811348"/>
          </a:xfrm>
          <a:prstGeom prst="rect">
            <a:avLst/>
          </a:prstGeom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235971"/>
              </p:ext>
            </p:extLst>
          </p:nvPr>
        </p:nvGraphicFramePr>
        <p:xfrm>
          <a:off x="2925454" y="740503"/>
          <a:ext cx="9161955" cy="1112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4433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73668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640414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810313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9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одтопления</a:t>
                      </a: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12987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с. Зубова щель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94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293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780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58,25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5/19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94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293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780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58,25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5/19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ЗУБОВА ЩЕЛЬ ЛАЗАРЕВСКОГО РАЙОНА МО СОЧИ КРАСНОДАРСКОГО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16.11.2023)</a:t>
            </a:r>
          </a:p>
        </p:txBody>
      </p:sp>
      <p:sp>
        <p:nvSpPr>
          <p:cNvPr id="483" name="Rectangle 152"/>
          <p:cNvSpPr>
            <a:spLocks noChangeArrowheads="1"/>
          </p:cNvSpPr>
          <p:nvPr/>
        </p:nvSpPr>
        <p:spPr bwMode="auto">
          <a:xfrm>
            <a:off x="10454066" y="630303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 АРМ №2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__:__  </a:t>
            </a: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__.__.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2023г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 </a:t>
            </a:r>
            <a:r>
              <a:rPr 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32912-115</a:t>
            </a:r>
            <a:endParaRPr 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35" name="Таблица 4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9361539"/>
              </p:ext>
            </p:extLst>
          </p:nvPr>
        </p:nvGraphicFramePr>
        <p:xfrm>
          <a:off x="10411721" y="1957592"/>
          <a:ext cx="1717074" cy="2022312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53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АГК-38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Уровень ОЯ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58,15 м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912">
                <a:tc>
                  <a:txBody>
                    <a:bodyPr/>
                    <a:lstStyle/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56,9 (-0,1)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57,03 (0,13)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57,1 (0,07)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57,2 (0,1)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56,9 (-0,3)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57,1 (0,3)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81DF8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243"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Прогноз на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17.10.2023  </a:t>
                      </a:r>
                      <a:endParaRPr kumimoji="0" lang="ru-RU" sz="1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58,25(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1,15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0944336" y="4531557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27366" y="4560929"/>
            <a:ext cx="840577" cy="203664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Курджиново</a:t>
            </a:r>
            <a:endParaRPr lang="ru-RU" alt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cxnSp>
        <p:nvCxnSpPr>
          <p:cNvPr id="440" name="Прямая со стрелкой 439"/>
          <p:cNvCxnSpPr>
            <a:cxnSpLocks/>
          </p:cNvCxnSpPr>
          <p:nvPr/>
        </p:nvCxnSpPr>
        <p:spPr>
          <a:xfrm flipH="1">
            <a:off x="4255860" y="3958522"/>
            <a:ext cx="1223600" cy="704239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54"/>
          <p:cNvSpPr txBox="1"/>
          <p:nvPr/>
        </p:nvSpPr>
        <p:spPr>
          <a:xfrm rot="19755395">
            <a:off x="3713254" y="3816137"/>
            <a:ext cx="2039670" cy="534293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</a:t>
            </a:r>
            <a:r>
              <a:rPr lang="ru-RU" sz="1400" b="1" dirty="0" smtClean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Чемитоквадже</a:t>
            </a: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9" name="AutoShape 9"/>
          <p:cNvSpPr>
            <a:spLocks noChangeArrowheads="1"/>
          </p:cNvSpPr>
          <p:nvPr/>
        </p:nvSpPr>
        <p:spPr bwMode="auto">
          <a:xfrm>
            <a:off x="9179582" y="1914662"/>
            <a:ext cx="169485" cy="126663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>
            <a:defPPr>
              <a:defRPr lang="ru-RU"/>
            </a:defPPr>
            <a:lvl1pPr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42922" indent="150388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887903" indent="298715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32885" indent="447042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777866" indent="595369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966542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3559851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4153159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4746468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ru-RU" sz="1200">
              <a:solidFill>
                <a:srgbClr val="000000"/>
              </a:solidFill>
            </a:endParaRPr>
          </a:p>
        </p:txBody>
      </p:sp>
      <p:sp>
        <p:nvSpPr>
          <p:cNvPr id="482" name="Прямоугольник 481"/>
          <p:cNvSpPr/>
          <p:nvPr/>
        </p:nvSpPr>
        <p:spPr>
          <a:xfrm>
            <a:off x="5842214" y="2283278"/>
            <a:ext cx="1890210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 Зубова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щель</a:t>
            </a:r>
          </a:p>
        </p:txBody>
      </p:sp>
      <p:sp>
        <p:nvSpPr>
          <p:cNvPr id="487" name="Прямоугольная выноска 486"/>
          <p:cNvSpPr/>
          <p:nvPr/>
        </p:nvSpPr>
        <p:spPr>
          <a:xfrm>
            <a:off x="5479461" y="5644489"/>
            <a:ext cx="1888245" cy="675315"/>
          </a:xfrm>
          <a:prstGeom prst="wedgeRectCallout">
            <a:avLst>
              <a:gd name="adj1" fmla="val 27706"/>
              <a:gd name="adj2" fmla="val -288786"/>
            </a:avLst>
          </a:prstGeom>
          <a:solidFill>
            <a:srgbClr val="FFFF00"/>
          </a:solidFill>
          <a:ln w="12700">
            <a:solidFill>
              <a:srgbClr val="FF3300"/>
            </a:solidFill>
            <a:miter lim="800000"/>
            <a:headEnd/>
            <a:tailEnd/>
          </a:ln>
        </p:spPr>
        <p:txBody>
          <a:bodyPr lIns="85293" tIns="42650" rIns="85293" bIns="42650"/>
          <a:lstStyle/>
          <a:p>
            <a:pPr algn="ctr"/>
            <a:r>
              <a:rPr lang="ru-RU" sz="1000" dirty="0">
                <a:latin typeface="Times New Roman"/>
                <a:ea typeface="Times New Roman"/>
              </a:rPr>
              <a:t>При уровне </a:t>
            </a:r>
            <a:r>
              <a:rPr lang="ru-RU" sz="1000" dirty="0" smtClean="0">
                <a:latin typeface="Times New Roman"/>
                <a:ea typeface="Times New Roman"/>
              </a:rPr>
              <a:t>58,25 м </a:t>
            </a:r>
            <a:r>
              <a:rPr lang="ru-RU" sz="1000" dirty="0">
                <a:latin typeface="Times New Roman"/>
                <a:ea typeface="Times New Roman"/>
              </a:rPr>
              <a:t>прогнозируется подтопление </a:t>
            </a:r>
            <a:r>
              <a:rPr lang="ru-RU" sz="1000" dirty="0" smtClean="0">
                <a:latin typeface="Times New Roman"/>
                <a:ea typeface="Times New Roman"/>
              </a:rPr>
              <a:t>19</a:t>
            </a:r>
            <a:r>
              <a:rPr lang="en-US" sz="1000" dirty="0" smtClean="0">
                <a:latin typeface="Times New Roman"/>
                <a:ea typeface="Times New Roman"/>
              </a:rPr>
              <a:t> </a:t>
            </a:r>
            <a:r>
              <a:rPr lang="ru-RU" sz="1000" dirty="0">
                <a:latin typeface="Times New Roman"/>
                <a:ea typeface="Times New Roman"/>
              </a:rPr>
              <a:t>приусадебных участков</a:t>
            </a:r>
            <a:r>
              <a:rPr lang="ru-RU" sz="1000" dirty="0" smtClean="0">
                <a:latin typeface="Times New Roman"/>
                <a:ea typeface="Times New Roman"/>
              </a:rPr>
              <a:t>,</a:t>
            </a:r>
            <a:br>
              <a:rPr lang="ru-RU" sz="1000" dirty="0" smtClean="0">
                <a:latin typeface="Times New Roman"/>
                <a:ea typeface="Times New Roman"/>
              </a:rPr>
            </a:br>
            <a:r>
              <a:rPr lang="ru-RU" sz="1000" dirty="0" smtClean="0">
                <a:latin typeface="Times New Roman"/>
                <a:ea typeface="Times New Roman"/>
              </a:rPr>
              <a:t>  5 домов</a:t>
            </a:r>
            <a:r>
              <a:rPr lang="ru-RU" sz="1000" dirty="0">
                <a:latin typeface="Times New Roman"/>
                <a:ea typeface="Times New Roman"/>
              </a:rPr>
              <a:t>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24" y="2803277"/>
            <a:ext cx="163016" cy="15943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40" y="2813754"/>
            <a:ext cx="2713412" cy="157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673728" y="3513562"/>
            <a:ext cx="1199626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9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с. Зубова </a:t>
            </a:r>
            <a:r>
              <a:rPr lang="ru-RU" altLang="ru-RU" sz="9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щель</a:t>
            </a:r>
          </a:p>
        </p:txBody>
      </p:sp>
      <p:sp>
        <p:nvSpPr>
          <p:cNvPr id="420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16.11.2023 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А.В. Попов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  <a:endParaRPr 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1" name="Прямоугольник 420"/>
          <p:cNvSpPr/>
          <p:nvPr/>
        </p:nvSpPr>
        <p:spPr bwMode="auto">
          <a:xfrm>
            <a:off x="4693899" y="5214711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2" name="Прямоугольник 421"/>
          <p:cNvSpPr/>
          <p:nvPr/>
        </p:nvSpPr>
        <p:spPr bwMode="auto">
          <a:xfrm>
            <a:off x="6225116" y="4061693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3" name="Прямоугольник 422"/>
          <p:cNvSpPr/>
          <p:nvPr/>
        </p:nvSpPr>
        <p:spPr bwMode="auto">
          <a:xfrm>
            <a:off x="4946385" y="5120226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4" name="Прямоугольник 423"/>
          <p:cNvSpPr/>
          <p:nvPr/>
        </p:nvSpPr>
        <p:spPr bwMode="auto">
          <a:xfrm>
            <a:off x="4496255" y="5342810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9" name="Прямоугольник 428"/>
          <p:cNvSpPr/>
          <p:nvPr/>
        </p:nvSpPr>
        <p:spPr bwMode="auto">
          <a:xfrm>
            <a:off x="6471610" y="3928344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5" name="Рисунок 4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8" y="967691"/>
            <a:ext cx="2875429" cy="15908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26519917"/>
      </p:ext>
    </p:extLst>
  </p:cSld>
  <p:clrMapOvr>
    <a:masterClrMapping/>
  </p:clrMapOvr>
  <p:transition advClick="0"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1" y="1652610"/>
            <a:ext cx="12173452" cy="520539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9D088D-7704-42BE-A7D8-5A77ACED40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8" y="2819858"/>
            <a:ext cx="2851693" cy="1573822"/>
          </a:xfrm>
          <a:prstGeom prst="rect">
            <a:avLst/>
          </a:prstGeom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699942"/>
              </p:ext>
            </p:extLst>
          </p:nvPr>
        </p:nvGraphicFramePr>
        <p:xfrm>
          <a:off x="2925454" y="740503"/>
          <a:ext cx="9161955" cy="1112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2392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485709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640414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810313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9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одтопления</a:t>
                      </a: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 algn="ctr" defTabSz="91440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altLang="ru-RU" sz="900" b="0" dirty="0">
                          <a:solidFill>
                            <a:prstClr val="black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с. </a:t>
                      </a:r>
                      <a:r>
                        <a:rPr lang="ru-RU" altLang="ru-RU" sz="900" b="0" dirty="0" err="1">
                          <a:solidFill>
                            <a:prstClr val="black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Мессажай</a:t>
                      </a:r>
                      <a:endParaRPr lang="ru-RU" altLang="ru-RU" sz="900" b="0" dirty="0">
                        <a:solidFill>
                          <a:prstClr val="black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399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1485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366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74,2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9/23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399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1485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366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74,2</a:t>
                      </a: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9/23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ТУАПСИНСКОГО РАЙОНА 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17.11.2023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0944336" y="4531557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27366" y="4560929"/>
            <a:ext cx="840577" cy="203664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Курджиново</a:t>
            </a:r>
            <a:endParaRPr lang="ru-RU" alt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359952" y="3532851"/>
            <a:ext cx="1534762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lvl="0"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9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altLang="ru-RU" sz="9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Мессажай</a:t>
            </a:r>
            <a:endParaRPr lang="ru-RU" altLang="ru-RU" sz="9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0" name="Прямая со стрелкой 439"/>
          <p:cNvCxnSpPr>
            <a:cxnSpLocks/>
          </p:cNvCxnSpPr>
          <p:nvPr/>
        </p:nvCxnSpPr>
        <p:spPr>
          <a:xfrm>
            <a:off x="7381737" y="5799295"/>
            <a:ext cx="590550" cy="246115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2" name="Прямоугольник 481"/>
          <p:cNvSpPr/>
          <p:nvPr/>
        </p:nvSpPr>
        <p:spPr>
          <a:xfrm>
            <a:off x="5962261" y="2668555"/>
            <a:ext cx="1310469" cy="225936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lvl="0" algn="ctr">
              <a:defRPr/>
            </a:pPr>
            <a:r>
              <a:rPr lang="ru-RU" alt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altLang="ru-RU" sz="1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Мессажай</a:t>
            </a:r>
            <a:endParaRPr lang="ru-RU" alt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7" name="Прямоугольная выноска 486"/>
          <p:cNvSpPr/>
          <p:nvPr/>
        </p:nvSpPr>
        <p:spPr>
          <a:xfrm>
            <a:off x="3337163" y="5606852"/>
            <a:ext cx="1888245" cy="675315"/>
          </a:xfrm>
          <a:prstGeom prst="wedgeRectCallout">
            <a:avLst>
              <a:gd name="adj1" fmla="val 75077"/>
              <a:gd name="adj2" fmla="val -180830"/>
            </a:avLst>
          </a:prstGeom>
          <a:solidFill>
            <a:srgbClr val="FFFF00"/>
          </a:solidFill>
          <a:ln w="12700">
            <a:solidFill>
              <a:srgbClr val="FF3300"/>
            </a:solidFill>
            <a:miter lim="800000"/>
            <a:headEnd/>
            <a:tailEnd/>
          </a:ln>
        </p:spPr>
        <p:txBody>
          <a:bodyPr lIns="85293" tIns="42650" rIns="85293" bIns="42650"/>
          <a:lstStyle/>
          <a:p>
            <a:pPr algn="ctr"/>
            <a:r>
              <a:rPr lang="ru-RU" sz="1000" dirty="0">
                <a:latin typeface="Times New Roman"/>
                <a:ea typeface="Times New Roman"/>
              </a:rPr>
              <a:t>При уровне </a:t>
            </a:r>
            <a:r>
              <a:rPr lang="ru-RU" sz="1000" dirty="0" smtClean="0">
                <a:latin typeface="Times New Roman"/>
                <a:ea typeface="Times New Roman"/>
              </a:rPr>
              <a:t>74,2 м </a:t>
            </a:r>
            <a:r>
              <a:rPr lang="ru-RU" sz="1000" dirty="0">
                <a:latin typeface="Times New Roman"/>
                <a:ea typeface="Times New Roman"/>
              </a:rPr>
              <a:t>прогнозируется подтопление </a:t>
            </a:r>
            <a:r>
              <a:rPr lang="ru-RU" sz="1000" dirty="0" smtClean="0">
                <a:latin typeface="Times New Roman"/>
                <a:ea typeface="Times New Roman"/>
              </a:rPr>
              <a:t>23</a:t>
            </a:r>
            <a:r>
              <a:rPr lang="en-US" sz="1000" dirty="0" smtClean="0">
                <a:latin typeface="Times New Roman"/>
                <a:ea typeface="Times New Roman"/>
              </a:rPr>
              <a:t> </a:t>
            </a:r>
            <a:r>
              <a:rPr lang="ru-RU" sz="1000" dirty="0">
                <a:latin typeface="Times New Roman"/>
                <a:ea typeface="Times New Roman"/>
              </a:rPr>
              <a:t>приусадебных участков, </a:t>
            </a:r>
            <a:r>
              <a:rPr lang="ru-RU" sz="1000" dirty="0" smtClean="0">
                <a:latin typeface="Times New Roman"/>
                <a:ea typeface="Times New Roman"/>
              </a:rPr>
              <a:t>9 </a:t>
            </a:r>
            <a:r>
              <a:rPr lang="ru-RU" sz="1000" dirty="0">
                <a:latin typeface="Times New Roman"/>
                <a:ea typeface="Times New Roman"/>
              </a:rPr>
              <a:t>домов.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0" name="TextBox 454">
            <a:extLst>
              <a:ext uri="{FF2B5EF4-FFF2-40B4-BE49-F238E27FC236}">
                <a16:creationId xmlns:a16="http://schemas.microsoft.com/office/drawing/2014/main" id="{9D59D6CD-89B7-46E9-B52A-79B42E6EC2B8}"/>
              </a:ext>
            </a:extLst>
          </p:cNvPr>
          <p:cNvSpPr txBox="1"/>
          <p:nvPr/>
        </p:nvSpPr>
        <p:spPr>
          <a:xfrm rot="1263651">
            <a:off x="6014426" y="5957632"/>
            <a:ext cx="3096097" cy="31885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dirty="0" err="1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Мессажай</a:t>
            </a: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6A0DAC-348A-4B51-BD79-4FE60E8F67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1" y="2965934"/>
            <a:ext cx="167566" cy="1440352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010077"/>
              </p:ext>
            </p:extLst>
          </p:nvPr>
        </p:nvGraphicFramePr>
        <p:xfrm>
          <a:off x="10128965" y="2003348"/>
          <a:ext cx="1958444" cy="326814"/>
        </p:xfrm>
        <a:graphic>
          <a:graphicData uri="http://schemas.openxmlformats.org/drawingml/2006/table">
            <a:tbl>
              <a:tblPr/>
              <a:tblGrid>
                <a:gridCol w="1958444">
                  <a:extLst>
                    <a:ext uri="{9D8B030D-6E8A-4147-A177-3AD203B41FA5}">
                      <a16:colId xmlns:a16="http://schemas.microsoft.com/office/drawing/2014/main" val="3928008698"/>
                    </a:ext>
                  </a:extLst>
                </a:gridCol>
              </a:tblGrid>
              <a:tr h="3268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отсутствует</a:t>
                      </a:r>
                      <a:endParaRPr lang="ru-RU" sz="9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0693" marR="40693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9756020"/>
                  </a:ext>
                </a:extLst>
              </a:tr>
            </a:tbl>
          </a:graphicData>
        </a:graphic>
      </p:graphicFrame>
      <p:sp>
        <p:nvSpPr>
          <p:cNvPr id="421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16.11.2023 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А.В. Попов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  <a:endParaRPr 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2" name="Прямоугольник 421"/>
          <p:cNvSpPr/>
          <p:nvPr/>
        </p:nvSpPr>
        <p:spPr bwMode="auto">
          <a:xfrm>
            <a:off x="7562474" y="5209892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3" name="Прямоугольник 422"/>
          <p:cNvSpPr/>
          <p:nvPr/>
        </p:nvSpPr>
        <p:spPr bwMode="auto">
          <a:xfrm>
            <a:off x="6922295" y="487514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4" name="Прямоугольник 423"/>
          <p:cNvSpPr/>
          <p:nvPr/>
        </p:nvSpPr>
        <p:spPr bwMode="auto">
          <a:xfrm>
            <a:off x="7226843" y="5030151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5" name="Прямоугольник 424"/>
          <p:cNvSpPr/>
          <p:nvPr/>
        </p:nvSpPr>
        <p:spPr bwMode="auto">
          <a:xfrm>
            <a:off x="5399240" y="4354385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9" name="Прямоугольник 428"/>
          <p:cNvSpPr/>
          <p:nvPr/>
        </p:nvSpPr>
        <p:spPr bwMode="auto">
          <a:xfrm>
            <a:off x="5276984" y="4121956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1" name="Прямоугольник 430"/>
          <p:cNvSpPr/>
          <p:nvPr/>
        </p:nvSpPr>
        <p:spPr bwMode="auto">
          <a:xfrm>
            <a:off x="7826918" y="5431418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2" name="Прямоугольник 431"/>
          <p:cNvSpPr/>
          <p:nvPr/>
        </p:nvSpPr>
        <p:spPr bwMode="auto">
          <a:xfrm>
            <a:off x="7980331" y="5691014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3" name="Прямоугольник 432"/>
          <p:cNvSpPr/>
          <p:nvPr/>
        </p:nvSpPr>
        <p:spPr bwMode="auto">
          <a:xfrm>
            <a:off x="8197239" y="5500545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4" name="Прямоугольник 433"/>
          <p:cNvSpPr/>
          <p:nvPr/>
        </p:nvSpPr>
        <p:spPr bwMode="auto">
          <a:xfrm>
            <a:off x="8280900" y="5824363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0" name="Рисунок 4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8" y="967691"/>
            <a:ext cx="2875429" cy="15908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64628568"/>
      </p:ext>
    </p:extLst>
  </p:cSld>
  <p:clrMapOvr>
    <a:masterClrMapping/>
  </p:clrMapOvr>
  <p:transition advClick="0" advTm="3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7" y="736145"/>
            <a:ext cx="12199937" cy="61218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91" y="2790824"/>
            <a:ext cx="2726132" cy="1593803"/>
          </a:xfrm>
          <a:prstGeom prst="rect">
            <a:avLst/>
          </a:prstGeom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5862135"/>
              </p:ext>
            </p:extLst>
          </p:nvPr>
        </p:nvGraphicFramePr>
        <p:xfrm>
          <a:off x="2925454" y="740503"/>
          <a:ext cx="9161955" cy="1112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2392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485709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640414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810313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9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одтопления</a:t>
                      </a: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63371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ru-RU" altLang="ru-RU" sz="900" b="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с. Черниговское</a:t>
                      </a:r>
                      <a:endParaRPr lang="ru-RU" altLang="ru-RU" sz="900" b="0" dirty="0">
                        <a:solidFill>
                          <a:prstClr val="black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819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2739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537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305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0/18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819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2739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537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305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0/18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АПШЕРОНСКОГО РАЙОНА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17.11.2023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0944336" y="4531557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27366" y="4560929"/>
            <a:ext cx="840577" cy="203664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Курджиново</a:t>
            </a:r>
            <a:endParaRPr lang="ru-RU" alt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450027" y="3757834"/>
            <a:ext cx="1534762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lvl="0" algn="ctr">
              <a:defRPr/>
            </a:pPr>
            <a:r>
              <a:rPr lang="ru-RU" altLang="ru-RU" sz="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с. Черниговское</a:t>
            </a:r>
          </a:p>
        </p:txBody>
      </p:sp>
      <p:sp>
        <p:nvSpPr>
          <p:cNvPr id="482" name="Прямоугольник 481"/>
          <p:cNvSpPr/>
          <p:nvPr/>
        </p:nvSpPr>
        <p:spPr>
          <a:xfrm>
            <a:off x="5441924" y="2341288"/>
            <a:ext cx="2372009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lvl="0" algn="ctr">
              <a:defRPr/>
            </a:pPr>
            <a:r>
              <a:rPr lang="ru-RU" alt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 Черниговское</a:t>
            </a:r>
          </a:p>
        </p:txBody>
      </p:sp>
      <p:sp>
        <p:nvSpPr>
          <p:cNvPr id="487" name="Прямоугольная выноска 486"/>
          <p:cNvSpPr/>
          <p:nvPr/>
        </p:nvSpPr>
        <p:spPr>
          <a:xfrm>
            <a:off x="3337163" y="5606852"/>
            <a:ext cx="1888245" cy="870148"/>
          </a:xfrm>
          <a:prstGeom prst="wedgeRectCallout">
            <a:avLst>
              <a:gd name="adj1" fmla="val 128470"/>
              <a:gd name="adj2" fmla="val -212234"/>
            </a:avLst>
          </a:prstGeom>
          <a:solidFill>
            <a:srgbClr val="FFFF00"/>
          </a:solidFill>
          <a:ln w="12700">
            <a:solidFill>
              <a:srgbClr val="FF3300"/>
            </a:solidFill>
            <a:miter lim="800000"/>
            <a:headEnd/>
            <a:tailEnd/>
          </a:ln>
        </p:spPr>
        <p:txBody>
          <a:bodyPr lIns="85293" tIns="42650" rIns="85293" bIns="42650"/>
          <a:lstStyle/>
          <a:p>
            <a:pPr algn="ctr"/>
            <a:r>
              <a:rPr lang="ru-RU" sz="1000" dirty="0">
                <a:latin typeface="Times New Roman"/>
                <a:ea typeface="Times New Roman"/>
              </a:rPr>
              <a:t>При уровне </a:t>
            </a:r>
            <a:r>
              <a:rPr lang="ru-RU" sz="1000" dirty="0" smtClean="0">
                <a:latin typeface="Times New Roman"/>
                <a:ea typeface="Times New Roman"/>
              </a:rPr>
              <a:t>305 м </a:t>
            </a:r>
            <a:r>
              <a:rPr lang="ru-RU" sz="1000" dirty="0">
                <a:latin typeface="Times New Roman"/>
                <a:ea typeface="Times New Roman"/>
              </a:rPr>
              <a:t>прогнозируется подтопление </a:t>
            </a:r>
            <a:r>
              <a:rPr lang="ru-RU" sz="1000" dirty="0" smtClean="0">
                <a:latin typeface="Times New Roman"/>
                <a:ea typeface="Times New Roman"/>
              </a:rPr>
              <a:t>18</a:t>
            </a:r>
            <a:r>
              <a:rPr lang="en-US" sz="1000" dirty="0" smtClean="0">
                <a:latin typeface="Times New Roman"/>
                <a:ea typeface="Times New Roman"/>
              </a:rPr>
              <a:t> </a:t>
            </a:r>
            <a:r>
              <a:rPr lang="ru-RU" sz="1000" dirty="0">
                <a:latin typeface="Times New Roman"/>
                <a:ea typeface="Times New Roman"/>
              </a:rPr>
              <a:t>приусадебных </a:t>
            </a:r>
            <a:r>
              <a:rPr lang="ru-RU" sz="1000" dirty="0" smtClean="0">
                <a:latin typeface="Times New Roman"/>
                <a:ea typeface="Times New Roman"/>
              </a:rPr>
              <a:t>участков, подтопление домов не прогнозируется 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36948FD-A3EF-4208-A9F7-CBA9000C874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1227"/>
            <a:ext cx="189897" cy="1586428"/>
          </a:xfrm>
          <a:prstGeom prst="rect">
            <a:avLst/>
          </a:prstGeom>
        </p:spPr>
      </p:pic>
      <p:sp>
        <p:nvSpPr>
          <p:cNvPr id="420" name="TextBox 454">
            <a:extLst>
              <a:ext uri="{FF2B5EF4-FFF2-40B4-BE49-F238E27FC236}">
                <a16:creationId xmlns:a16="http://schemas.microsoft.com/office/drawing/2014/main" id="{EF7A2944-B399-4DCF-9D27-7CD042D7BEC3}"/>
              </a:ext>
            </a:extLst>
          </p:cNvPr>
          <p:cNvSpPr txBox="1"/>
          <p:nvPr/>
        </p:nvSpPr>
        <p:spPr>
          <a:xfrm>
            <a:off x="6786526" y="5806126"/>
            <a:ext cx="1230570" cy="31885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dirty="0" err="1" smtClean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Пшеха</a:t>
            </a: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4" name="Прямая со стрелкой 423"/>
          <p:cNvCxnSpPr>
            <a:cxnSpLocks/>
          </p:cNvCxnSpPr>
          <p:nvPr/>
        </p:nvCxnSpPr>
        <p:spPr>
          <a:xfrm flipH="1">
            <a:off x="7132986" y="6152633"/>
            <a:ext cx="537650" cy="0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2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16.11.2023 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А.В. Попов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  <a:endParaRPr 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23" name="Таблица 4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661021"/>
              </p:ext>
            </p:extLst>
          </p:nvPr>
        </p:nvGraphicFramePr>
        <p:xfrm>
          <a:off x="10276266" y="2003347"/>
          <a:ext cx="1630168" cy="337941"/>
        </p:xfrm>
        <a:graphic>
          <a:graphicData uri="http://schemas.openxmlformats.org/drawingml/2006/table">
            <a:tbl>
              <a:tblPr/>
              <a:tblGrid>
                <a:gridCol w="1630168">
                  <a:extLst>
                    <a:ext uri="{9D8B030D-6E8A-4147-A177-3AD203B41FA5}">
                      <a16:colId xmlns:a16="http://schemas.microsoft.com/office/drawing/2014/main" val="3928008698"/>
                    </a:ext>
                  </a:extLst>
                </a:gridCol>
              </a:tblGrid>
              <a:tr h="3379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отсутствует</a:t>
                      </a:r>
                      <a:endParaRPr lang="ru-RU" sz="105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0693" marR="40693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9756020"/>
                  </a:ext>
                </a:extLst>
              </a:tr>
            </a:tbl>
          </a:graphicData>
        </a:graphic>
      </p:graphicFrame>
      <p:sp>
        <p:nvSpPr>
          <p:cNvPr id="421" name="Прямоугольник 420"/>
          <p:cNvSpPr/>
          <p:nvPr/>
        </p:nvSpPr>
        <p:spPr bwMode="auto">
          <a:xfrm>
            <a:off x="7048500" y="3427237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5" name="Прямоугольник 424"/>
          <p:cNvSpPr/>
          <p:nvPr/>
        </p:nvSpPr>
        <p:spPr bwMode="auto">
          <a:xfrm>
            <a:off x="7156220" y="3257015"/>
            <a:ext cx="118499" cy="109096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9" name="Прямоугольник 428"/>
          <p:cNvSpPr/>
          <p:nvPr/>
        </p:nvSpPr>
        <p:spPr bwMode="auto">
          <a:xfrm>
            <a:off x="6946685" y="3587725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" name="Прямоугольник 429"/>
          <p:cNvSpPr/>
          <p:nvPr/>
        </p:nvSpPr>
        <p:spPr bwMode="auto">
          <a:xfrm>
            <a:off x="6779715" y="4071106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1" name="Прямоугольник 430"/>
          <p:cNvSpPr/>
          <p:nvPr/>
        </p:nvSpPr>
        <p:spPr bwMode="auto">
          <a:xfrm>
            <a:off x="6887435" y="3900884"/>
            <a:ext cx="118499" cy="109096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2" name="Прямоугольник 431"/>
          <p:cNvSpPr/>
          <p:nvPr/>
        </p:nvSpPr>
        <p:spPr bwMode="auto">
          <a:xfrm>
            <a:off x="3024969" y="4823533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3" name="Прямоугольник 432"/>
          <p:cNvSpPr/>
          <p:nvPr/>
        </p:nvSpPr>
        <p:spPr bwMode="auto">
          <a:xfrm>
            <a:off x="6710531" y="3917774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4" name="Прямоугольник 433"/>
          <p:cNvSpPr/>
          <p:nvPr/>
        </p:nvSpPr>
        <p:spPr bwMode="auto">
          <a:xfrm>
            <a:off x="6818251" y="3747552"/>
            <a:ext cx="118499" cy="109096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5" name="Прямоугольник 434"/>
          <p:cNvSpPr/>
          <p:nvPr/>
        </p:nvSpPr>
        <p:spPr bwMode="auto">
          <a:xfrm>
            <a:off x="3229443" y="4765501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6" name="Прямоугольник 435"/>
          <p:cNvSpPr/>
          <p:nvPr/>
        </p:nvSpPr>
        <p:spPr bwMode="auto">
          <a:xfrm>
            <a:off x="7366103" y="2956834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8" name="Прямоугольник 437"/>
          <p:cNvSpPr/>
          <p:nvPr/>
        </p:nvSpPr>
        <p:spPr bwMode="auto">
          <a:xfrm>
            <a:off x="7479287" y="2796832"/>
            <a:ext cx="118499" cy="109096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9" name="Прямоугольник 438"/>
          <p:cNvSpPr/>
          <p:nvPr/>
        </p:nvSpPr>
        <p:spPr bwMode="auto">
          <a:xfrm>
            <a:off x="7231016" y="3110840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" name="Прямоугольник 439"/>
          <p:cNvSpPr/>
          <p:nvPr/>
        </p:nvSpPr>
        <p:spPr bwMode="auto">
          <a:xfrm>
            <a:off x="2565388" y="4857956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1" name="Прямоугольник 440"/>
          <p:cNvSpPr/>
          <p:nvPr/>
        </p:nvSpPr>
        <p:spPr bwMode="auto">
          <a:xfrm>
            <a:off x="2005794" y="5171145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2" name="Прямоугольник 441"/>
          <p:cNvSpPr/>
          <p:nvPr/>
        </p:nvSpPr>
        <p:spPr bwMode="auto">
          <a:xfrm>
            <a:off x="1813979" y="5286230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3" name="Прямоугольник 442"/>
          <p:cNvSpPr/>
          <p:nvPr/>
        </p:nvSpPr>
        <p:spPr bwMode="auto">
          <a:xfrm>
            <a:off x="2856045" y="4741892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4" name="Прямоугольник 443"/>
          <p:cNvSpPr/>
          <p:nvPr/>
        </p:nvSpPr>
        <p:spPr bwMode="auto">
          <a:xfrm>
            <a:off x="2602997" y="4677282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5" name="Прямоугольник 444"/>
          <p:cNvSpPr/>
          <p:nvPr/>
        </p:nvSpPr>
        <p:spPr bwMode="auto">
          <a:xfrm>
            <a:off x="7000545" y="3270658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8" name="Рисунок 4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8" y="967691"/>
            <a:ext cx="2875429" cy="15908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06208432"/>
      </p:ext>
    </p:extLst>
  </p:cSld>
  <p:clrMapOvr>
    <a:masterClrMapping/>
  </p:clrMapOvr>
  <p:transition advClick="0" advTm="3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2066" cy="69711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8" y="2811227"/>
            <a:ext cx="2794364" cy="1582453"/>
          </a:xfrm>
          <a:prstGeom prst="rect">
            <a:avLst/>
          </a:prstGeom>
        </p:spPr>
      </p:pic>
      <p:sp>
        <p:nvSpPr>
          <p:cNvPr id="7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073327"/>
              </p:ext>
            </p:extLst>
          </p:nvPr>
        </p:nvGraphicFramePr>
        <p:xfrm>
          <a:off x="2925454" y="740503"/>
          <a:ext cx="9161955" cy="1112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2392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485709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640414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810313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9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одтопления</a:t>
                      </a: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63371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ru-RU" altLang="ru-RU" sz="900" b="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ст. Кабардинская</a:t>
                      </a:r>
                      <a:endParaRPr lang="ru-RU" altLang="ru-RU" sz="900" b="0" dirty="0">
                        <a:solidFill>
                          <a:prstClr val="black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932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2408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361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0" i="0" u="none" strike="noStrike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932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2408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361</a:t>
                      </a:r>
                      <a:endParaRPr lang="ru-RU" sz="9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0" i="0" u="none" strike="noStrike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11461411" y="76626"/>
            <a:ext cx="625999" cy="526433"/>
            <a:chOff x="11461411" y="76626"/>
            <a:chExt cx="625999" cy="526433"/>
          </a:xfrm>
        </p:grpSpPr>
        <p:sp>
          <p:nvSpPr>
            <p:cNvPr id="10" name="Oval 44"/>
            <p:cNvSpPr>
              <a:spLocks noChangeArrowheads="1"/>
            </p:cNvSpPr>
            <p:nvPr/>
          </p:nvSpPr>
          <p:spPr bwMode="auto">
            <a:xfrm>
              <a:off x="11461411" y="76626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val 45"/>
            <p:cNvSpPr>
              <a:spLocks noChangeArrowheads="1"/>
            </p:cNvSpPr>
            <p:nvPr/>
          </p:nvSpPr>
          <p:spPr bwMode="auto">
            <a:xfrm>
              <a:off x="11476001" y="83088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val 46"/>
            <p:cNvSpPr>
              <a:spLocks noChangeArrowheads="1"/>
            </p:cNvSpPr>
            <p:nvPr/>
          </p:nvSpPr>
          <p:spPr bwMode="auto">
            <a:xfrm>
              <a:off x="11551430" y="149556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Oval 47"/>
            <p:cNvSpPr>
              <a:spLocks noChangeArrowheads="1"/>
            </p:cNvSpPr>
            <p:nvPr/>
          </p:nvSpPr>
          <p:spPr bwMode="auto">
            <a:xfrm>
              <a:off x="11563542" y="160172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48"/>
            <p:cNvSpPr>
              <a:spLocks noEditPoints="1"/>
            </p:cNvSpPr>
            <p:nvPr/>
          </p:nvSpPr>
          <p:spPr bwMode="auto">
            <a:xfrm>
              <a:off x="11600706" y="97859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Picture 49" descr="original_metal_w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85565" y="266336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AutoShape 50"/>
            <p:cNvSpPr>
              <a:spLocks noChangeArrowheads="1"/>
            </p:cNvSpPr>
            <p:nvPr/>
          </p:nvSpPr>
          <p:spPr bwMode="auto">
            <a:xfrm>
              <a:off x="11513165" y="192021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7" name="Group 51"/>
            <p:cNvGrpSpPr>
              <a:grpSpLocks/>
            </p:cNvGrpSpPr>
            <p:nvPr/>
          </p:nvGrpSpPr>
          <p:grpSpPr bwMode="auto">
            <a:xfrm>
              <a:off x="11692926" y="149325"/>
              <a:ext cx="161042" cy="177940"/>
              <a:chOff x="3374" y="926"/>
              <a:chExt cx="585" cy="771"/>
            </a:xfrm>
          </p:grpSpPr>
          <p:sp>
            <p:nvSpPr>
              <p:cNvPr id="25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" name="Freeform 403"/>
            <p:cNvSpPr>
              <a:spLocks noEditPoints="1"/>
            </p:cNvSpPr>
            <p:nvPr/>
          </p:nvSpPr>
          <p:spPr bwMode="auto">
            <a:xfrm>
              <a:off x="11600706" y="483740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9" name="Group 404"/>
            <p:cNvGrpSpPr>
              <a:grpSpLocks/>
            </p:cNvGrpSpPr>
            <p:nvPr/>
          </p:nvGrpSpPr>
          <p:grpSpPr bwMode="auto">
            <a:xfrm>
              <a:off x="11575930" y="212331"/>
              <a:ext cx="399990" cy="272794"/>
              <a:chOff x="4423" y="1252"/>
              <a:chExt cx="1453" cy="1182"/>
            </a:xfrm>
          </p:grpSpPr>
          <p:sp>
            <p:nvSpPr>
              <p:cNvPr id="22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0" name="Oval 408"/>
            <p:cNvSpPr>
              <a:spLocks noChangeArrowheads="1"/>
            </p:cNvSpPr>
            <p:nvPr/>
          </p:nvSpPr>
          <p:spPr bwMode="auto">
            <a:xfrm>
              <a:off x="12015836" y="340419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Oval 409"/>
            <p:cNvSpPr>
              <a:spLocks noChangeArrowheads="1"/>
            </p:cNvSpPr>
            <p:nvPr/>
          </p:nvSpPr>
          <p:spPr bwMode="auto">
            <a:xfrm>
              <a:off x="11489215" y="337881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6" name="Прямоугольник 375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377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АПШЕРОНСКОГО РАЙОНА 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17.11.2023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78" name="Rectangle 152"/>
          <p:cNvSpPr>
            <a:spLocks noChangeArrowheads="1"/>
          </p:cNvSpPr>
          <p:nvPr/>
        </p:nvSpPr>
        <p:spPr bwMode="auto">
          <a:xfrm>
            <a:off x="10454066" y="630303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16.11.2023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Попов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  <a:endParaRPr 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9" name="Прямоугольник 378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380" name="Прямоугольник 379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1" name="Прямоугольник 380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2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383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4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5" name="Прямоугольник 384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6" name="Прямоугольник 385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7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388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389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390" name="Полилиния 389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1" name="TextBox 5"/>
          <p:cNvSpPr txBox="1">
            <a:spLocks noChangeArrowheads="1"/>
          </p:cNvSpPr>
          <p:nvPr/>
        </p:nvSpPr>
        <p:spPr bwMode="auto">
          <a:xfrm>
            <a:off x="10944336" y="4531557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392" name="Прямоугольная выноска 391"/>
          <p:cNvSpPr>
            <a:spLocks noChangeArrowheads="1"/>
          </p:cNvSpPr>
          <p:nvPr/>
        </p:nvSpPr>
        <p:spPr bwMode="auto">
          <a:xfrm>
            <a:off x="10027366" y="4560929"/>
            <a:ext cx="840577" cy="203664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Курджиново</a:t>
            </a:r>
            <a:endParaRPr lang="ru-RU" alt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3" name="Прямая соединительная линия 392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4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395" name="Прямая соединительная линия 394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6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397" name="Rectangle 8"/>
          <p:cNvSpPr>
            <a:spLocks noChangeArrowheads="1"/>
          </p:cNvSpPr>
          <p:nvPr/>
        </p:nvSpPr>
        <p:spPr bwMode="auto">
          <a:xfrm>
            <a:off x="682860" y="3422856"/>
            <a:ext cx="1534762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lvl="0" algn="ctr">
              <a:defRPr/>
            </a:pPr>
            <a:r>
              <a:rPr lang="ru-RU" altLang="ru-RU" sz="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ст. Кабардинская</a:t>
            </a:r>
          </a:p>
        </p:txBody>
      </p:sp>
      <p:cxnSp>
        <p:nvCxnSpPr>
          <p:cNvPr id="398" name="Прямая со стрелкой 397"/>
          <p:cNvCxnSpPr>
            <a:cxnSpLocks/>
          </p:cNvCxnSpPr>
          <p:nvPr/>
        </p:nvCxnSpPr>
        <p:spPr>
          <a:xfrm flipH="1" flipV="1">
            <a:off x="6551235" y="4393681"/>
            <a:ext cx="955196" cy="257210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" name="Прямоугольник 398"/>
          <p:cNvSpPr/>
          <p:nvPr/>
        </p:nvSpPr>
        <p:spPr>
          <a:xfrm>
            <a:off x="4137432" y="2408144"/>
            <a:ext cx="1739375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lvl="0" algn="ctr">
              <a:defRPr/>
            </a:pPr>
            <a:r>
              <a:rPr lang="ru-RU" alt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ст. Кабардинская</a:t>
            </a:r>
          </a:p>
        </p:txBody>
      </p:sp>
      <p:sp>
        <p:nvSpPr>
          <p:cNvPr id="400" name="Прямоугольная выноска 399"/>
          <p:cNvSpPr/>
          <p:nvPr/>
        </p:nvSpPr>
        <p:spPr>
          <a:xfrm>
            <a:off x="3118874" y="5678619"/>
            <a:ext cx="1888245" cy="837591"/>
          </a:xfrm>
          <a:prstGeom prst="wedgeRectCallout">
            <a:avLst>
              <a:gd name="adj1" fmla="val 20956"/>
              <a:gd name="adj2" fmla="val -212064"/>
            </a:avLst>
          </a:prstGeom>
          <a:solidFill>
            <a:srgbClr val="FFFF00"/>
          </a:solidFill>
          <a:ln w="12700">
            <a:solidFill>
              <a:srgbClr val="FF3300"/>
            </a:solidFill>
            <a:miter lim="800000"/>
            <a:headEnd/>
            <a:tailEnd/>
          </a:ln>
        </p:spPr>
        <p:txBody>
          <a:bodyPr lIns="85293" tIns="42650" rIns="85293" bIns="42650"/>
          <a:lstStyle/>
          <a:p>
            <a:pPr algn="ctr"/>
            <a:r>
              <a:rPr lang="ru-RU" sz="1000" dirty="0">
                <a:latin typeface="Times New Roman"/>
                <a:ea typeface="Times New Roman"/>
              </a:rPr>
              <a:t>При уровне </a:t>
            </a:r>
            <a:r>
              <a:rPr lang="ru-RU" sz="1000" dirty="0" smtClean="0">
                <a:latin typeface="Times New Roman"/>
                <a:ea typeface="Times New Roman"/>
              </a:rPr>
              <a:t>97 </a:t>
            </a:r>
            <a:r>
              <a:rPr lang="ru-RU" sz="1000" dirty="0">
                <a:latin typeface="Times New Roman"/>
                <a:ea typeface="Times New Roman"/>
              </a:rPr>
              <a:t>м прогнозируется подтопление </a:t>
            </a:r>
            <a:r>
              <a:rPr lang="ru-RU" sz="1000" dirty="0" smtClean="0">
                <a:latin typeface="Times New Roman"/>
                <a:ea typeface="Times New Roman"/>
              </a:rPr>
              <a:t>10 </a:t>
            </a:r>
            <a:r>
              <a:rPr lang="ru-RU" sz="1000" dirty="0">
                <a:latin typeface="Times New Roman"/>
                <a:ea typeface="Times New Roman"/>
              </a:rPr>
              <a:t>приусадебных участков, подтопление домов не прогнозируется .</a:t>
            </a:r>
          </a:p>
        </p:txBody>
      </p:sp>
      <p:pic>
        <p:nvPicPr>
          <p:cNvPr id="401" name="Рисунок 400">
            <a:extLst>
              <a:ext uri="{FF2B5EF4-FFF2-40B4-BE49-F238E27FC236}">
                <a16:creationId xmlns:a16="http://schemas.microsoft.com/office/drawing/2014/main" id="{B36948FD-A3EF-4208-A9F7-CBA9000C87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1227"/>
            <a:ext cx="189897" cy="1586428"/>
          </a:xfrm>
          <a:prstGeom prst="rect">
            <a:avLst/>
          </a:prstGeom>
        </p:spPr>
      </p:pic>
      <p:sp>
        <p:nvSpPr>
          <p:cNvPr id="402" name="TextBox 454">
            <a:extLst>
              <a:ext uri="{FF2B5EF4-FFF2-40B4-BE49-F238E27FC236}">
                <a16:creationId xmlns:a16="http://schemas.microsoft.com/office/drawing/2014/main" id="{EF7A2944-B399-4DCF-9D27-7CD042D7BEC3}"/>
              </a:ext>
            </a:extLst>
          </p:cNvPr>
          <p:cNvSpPr txBox="1"/>
          <p:nvPr/>
        </p:nvSpPr>
        <p:spPr>
          <a:xfrm rot="693776">
            <a:off x="5461512" y="3927895"/>
            <a:ext cx="3096097" cy="534293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</a:t>
            </a:r>
            <a:r>
              <a:rPr lang="ru-RU" sz="1400" b="1" dirty="0" err="1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err="1" smtClean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шиш</a:t>
            </a: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03" name="Таблица 4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1691"/>
              </p:ext>
            </p:extLst>
          </p:nvPr>
        </p:nvGraphicFramePr>
        <p:xfrm>
          <a:off x="10359600" y="1936337"/>
          <a:ext cx="1717074" cy="2022312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53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 АГК- 0026Д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Уровень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ОЯ</a:t>
                      </a:r>
                      <a:r>
                        <a:rPr lang="ru-RU" sz="10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96,120 м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912">
                <a:tc>
                  <a:txBody>
                    <a:bodyPr/>
                    <a:lstStyle/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86,9 (-0,1)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87,03 (0,13)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87,1 (0,07)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87,2 (0,1)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86,9 (-0,3)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87,2 (0,3)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243"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Прогноз на 17.10.2023  </a:t>
                      </a: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88,25( 1,35)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04" name="AutoShape 9"/>
          <p:cNvSpPr>
            <a:spLocks noChangeArrowheads="1"/>
          </p:cNvSpPr>
          <p:nvPr/>
        </p:nvSpPr>
        <p:spPr bwMode="auto">
          <a:xfrm>
            <a:off x="4237924" y="1921191"/>
            <a:ext cx="169485" cy="126663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>
            <a:defPPr>
              <a:defRPr lang="ru-RU"/>
            </a:defPPr>
            <a:lvl1pPr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42922" indent="150388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887903" indent="298715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32885" indent="447042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777866" indent="595369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966542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3559851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4153159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4746468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ru-RU" sz="1200">
              <a:solidFill>
                <a:srgbClr val="000000"/>
              </a:solidFill>
            </a:endParaRPr>
          </a:p>
        </p:txBody>
      </p:sp>
      <p:pic>
        <p:nvPicPr>
          <p:cNvPr id="405" name="Рисунок 40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8" y="967691"/>
            <a:ext cx="2875429" cy="15908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06" name="Прямоугольник 405"/>
          <p:cNvSpPr/>
          <p:nvPr/>
        </p:nvSpPr>
        <p:spPr bwMode="auto">
          <a:xfrm>
            <a:off x="4407715" y="3489521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7" name="Прямоугольник 406"/>
          <p:cNvSpPr/>
          <p:nvPr/>
        </p:nvSpPr>
        <p:spPr bwMode="auto">
          <a:xfrm>
            <a:off x="4078194" y="4095908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8" name="Прямоугольник 407"/>
          <p:cNvSpPr/>
          <p:nvPr/>
        </p:nvSpPr>
        <p:spPr bwMode="auto">
          <a:xfrm>
            <a:off x="4348465" y="3802680"/>
            <a:ext cx="118499" cy="109096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" name="Прямоугольник 408"/>
          <p:cNvSpPr/>
          <p:nvPr/>
        </p:nvSpPr>
        <p:spPr bwMode="auto">
          <a:xfrm>
            <a:off x="4171561" y="3819570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4279281" y="3649348"/>
            <a:ext cx="118499" cy="109096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1" name="Прямоугольник 410"/>
          <p:cNvSpPr/>
          <p:nvPr/>
        </p:nvSpPr>
        <p:spPr bwMode="auto">
          <a:xfrm>
            <a:off x="4514230" y="3604971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2" name="Прямоугольник 411"/>
          <p:cNvSpPr/>
          <p:nvPr/>
        </p:nvSpPr>
        <p:spPr bwMode="auto">
          <a:xfrm>
            <a:off x="4347260" y="4088352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3" name="Прямоугольник 412"/>
          <p:cNvSpPr/>
          <p:nvPr/>
        </p:nvSpPr>
        <p:spPr bwMode="auto">
          <a:xfrm>
            <a:off x="4518604" y="3963713"/>
            <a:ext cx="118499" cy="109096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4" name="Прямоугольник 413"/>
          <p:cNvSpPr/>
          <p:nvPr/>
        </p:nvSpPr>
        <p:spPr bwMode="auto">
          <a:xfrm>
            <a:off x="4278076" y="3935020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5" name="Прямоугольник 414"/>
          <p:cNvSpPr/>
          <p:nvPr/>
        </p:nvSpPr>
        <p:spPr bwMode="auto">
          <a:xfrm>
            <a:off x="4732130" y="3854617"/>
            <a:ext cx="118499" cy="109096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739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7" y="76627"/>
            <a:ext cx="12199937" cy="6765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D:\Новая папка\кудепст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40" y="2803147"/>
            <a:ext cx="2709076" cy="159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958998"/>
              </p:ext>
            </p:extLst>
          </p:nvPr>
        </p:nvGraphicFramePr>
        <p:xfrm>
          <a:off x="2925454" y="740503"/>
          <a:ext cx="9161955" cy="12574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4433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73668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640414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810313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9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одтопления</a:t>
                      </a: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129870"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п. Кудепста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1699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5434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1801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21,00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10/1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29870"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1699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5434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1801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21,00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10/1</a:t>
                      </a:r>
                      <a:endParaRPr kumimoji="0" lang="ru-RU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7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Picture 49" descr="original_metal_w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2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6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9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7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3" name="Прямоугольник 372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374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КУДЕПСТА МО СОЧИ КРАСНОДАРСКОГО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17.11.2023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5" name="Rectangle 152"/>
          <p:cNvSpPr>
            <a:spLocks noChangeArrowheads="1"/>
          </p:cNvSpPr>
          <p:nvPr/>
        </p:nvSpPr>
        <p:spPr bwMode="auto">
          <a:xfrm>
            <a:off x="10454066" y="630303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16.11.2023 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А.В. Попов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  <a:endParaRPr 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6" name="Прямоугольник 375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7" name="Прямоугольник 376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78" name="Таблица 3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940547"/>
              </p:ext>
            </p:extLst>
          </p:nvPr>
        </p:nvGraphicFramePr>
        <p:xfrm>
          <a:off x="10411721" y="2017974"/>
          <a:ext cx="1717074" cy="2022312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53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АГК-162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Уровень ОЯ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19,4 м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912">
                <a:tc>
                  <a:txBody>
                    <a:bodyPr/>
                    <a:lstStyle/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16,9 (-0,1)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17,03 (0,13)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17,1 (0,07)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17,2 (0,1)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16,9 (-0,3)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17,3 (0,4)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243"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Прогноз на 17.10.2023  </a:t>
                      </a: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18,25( 1,35)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79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380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1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2" name="Прямоугольник 381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3" name="Прямоугольник 382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4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385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386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387" name="Полилиния 386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8" name="TextBox 5"/>
          <p:cNvSpPr txBox="1">
            <a:spLocks noChangeArrowheads="1"/>
          </p:cNvSpPr>
          <p:nvPr/>
        </p:nvSpPr>
        <p:spPr bwMode="auto">
          <a:xfrm>
            <a:off x="10944336" y="4531557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389" name="Прямоугольная выноска 388"/>
          <p:cNvSpPr>
            <a:spLocks noChangeArrowheads="1"/>
          </p:cNvSpPr>
          <p:nvPr/>
        </p:nvSpPr>
        <p:spPr bwMode="auto">
          <a:xfrm>
            <a:off x="10027366" y="4560929"/>
            <a:ext cx="840577" cy="203664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п. Кудепста</a:t>
            </a:r>
            <a:endParaRPr lang="ru-RU" alt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0" name="Прямая соединительная линия 389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1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392" name="Прямая соединительная линия 391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3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394" name="Rectangle 8"/>
          <p:cNvSpPr>
            <a:spLocks noChangeArrowheads="1"/>
          </p:cNvSpPr>
          <p:nvPr/>
        </p:nvSpPr>
        <p:spPr bwMode="auto">
          <a:xfrm>
            <a:off x="444911" y="3213359"/>
            <a:ext cx="1199626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9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п. Кудепста</a:t>
            </a:r>
            <a:endParaRPr lang="ru-RU" altLang="ru-RU" sz="9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5" name="Прямая со стрелкой 394"/>
          <p:cNvCxnSpPr>
            <a:cxnSpLocks/>
          </p:cNvCxnSpPr>
          <p:nvPr/>
        </p:nvCxnSpPr>
        <p:spPr>
          <a:xfrm flipH="1" flipV="1">
            <a:off x="6862439" y="5256742"/>
            <a:ext cx="1011544" cy="358712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6" name="TextBox 454"/>
          <p:cNvSpPr txBox="1"/>
          <p:nvPr/>
        </p:nvSpPr>
        <p:spPr>
          <a:xfrm rot="1234057">
            <a:off x="6690688" y="5007288"/>
            <a:ext cx="2039670" cy="534293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</a:t>
            </a:r>
            <a:r>
              <a:rPr lang="ru-RU" sz="1400" b="1" dirty="0" smtClean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Кудепста</a:t>
            </a: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7" name="Прямоугольник 396"/>
          <p:cNvSpPr/>
          <p:nvPr/>
        </p:nvSpPr>
        <p:spPr>
          <a:xfrm>
            <a:off x="5282377" y="2303970"/>
            <a:ext cx="1890210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algn="ctr"/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п.Кудепста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8" name="Прямоугольная выноска 397"/>
          <p:cNvSpPr/>
          <p:nvPr/>
        </p:nvSpPr>
        <p:spPr>
          <a:xfrm>
            <a:off x="3906507" y="5339798"/>
            <a:ext cx="1888245" cy="865693"/>
          </a:xfrm>
          <a:prstGeom prst="wedgeRectCallout">
            <a:avLst>
              <a:gd name="adj1" fmla="val -21372"/>
              <a:gd name="adj2" fmla="val -167562"/>
            </a:avLst>
          </a:prstGeom>
          <a:solidFill>
            <a:srgbClr val="FFFF00"/>
          </a:solidFill>
          <a:ln w="12700">
            <a:solidFill>
              <a:srgbClr val="FF3300"/>
            </a:solidFill>
            <a:miter lim="800000"/>
            <a:headEnd/>
            <a:tailEnd/>
          </a:ln>
        </p:spPr>
        <p:txBody>
          <a:bodyPr lIns="85293" tIns="42650" rIns="85293" bIns="42650"/>
          <a:lstStyle/>
          <a:p>
            <a:pPr algn="ctr"/>
            <a:r>
              <a:rPr lang="ru-RU" sz="1000" dirty="0">
                <a:latin typeface="Times New Roman"/>
                <a:ea typeface="Times New Roman"/>
              </a:rPr>
              <a:t>При уровне </a:t>
            </a:r>
            <a:r>
              <a:rPr lang="ru-RU" sz="1000" dirty="0" smtClean="0">
                <a:latin typeface="Times New Roman"/>
                <a:ea typeface="Times New Roman"/>
              </a:rPr>
              <a:t>21 </a:t>
            </a:r>
            <a:r>
              <a:rPr lang="ru-RU" sz="1000" dirty="0">
                <a:latin typeface="Times New Roman"/>
                <a:ea typeface="Times New Roman"/>
              </a:rPr>
              <a:t>м прогнозируется подтопление </a:t>
            </a:r>
            <a:r>
              <a:rPr lang="ru-RU" sz="1000" dirty="0" smtClean="0">
                <a:latin typeface="Times New Roman"/>
                <a:ea typeface="Times New Roman"/>
              </a:rPr>
              <a:t>10 </a:t>
            </a:r>
            <a:r>
              <a:rPr lang="ru-RU" sz="1000" dirty="0">
                <a:latin typeface="Times New Roman"/>
                <a:ea typeface="Times New Roman"/>
              </a:rPr>
              <a:t>приусадебных участков, </a:t>
            </a:r>
            <a:r>
              <a:rPr lang="ru-RU" sz="1000" dirty="0" smtClean="0">
                <a:latin typeface="Times New Roman"/>
                <a:ea typeface="Times New Roman"/>
              </a:rPr>
              <a:t>подтопление 1 домов.</a:t>
            </a:r>
            <a:endParaRPr lang="ru-RU" sz="1000" dirty="0">
              <a:latin typeface="Times New Roman"/>
              <a:ea typeface="Times New Roman"/>
            </a:endParaRPr>
          </a:p>
        </p:txBody>
      </p:sp>
      <p:pic>
        <p:nvPicPr>
          <p:cNvPr id="399" name="Рисунок 39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24" y="2803277"/>
            <a:ext cx="163016" cy="15943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00" name="Прямоугольник 399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pic>
        <p:nvPicPr>
          <p:cNvPr id="401" name="Рисунок 40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8" y="967691"/>
            <a:ext cx="2875429" cy="15908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13" name="Прямоугольник 412"/>
          <p:cNvSpPr/>
          <p:nvPr/>
        </p:nvSpPr>
        <p:spPr bwMode="auto">
          <a:xfrm>
            <a:off x="4407715" y="3489521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4" name="Прямоугольник 413"/>
          <p:cNvSpPr/>
          <p:nvPr/>
        </p:nvSpPr>
        <p:spPr bwMode="auto">
          <a:xfrm>
            <a:off x="4078194" y="4095908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5" name="Прямоугольник 414"/>
          <p:cNvSpPr/>
          <p:nvPr/>
        </p:nvSpPr>
        <p:spPr bwMode="auto">
          <a:xfrm>
            <a:off x="4348465" y="3802680"/>
            <a:ext cx="118499" cy="109096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6" name="Прямоугольник 415"/>
          <p:cNvSpPr/>
          <p:nvPr/>
        </p:nvSpPr>
        <p:spPr bwMode="auto">
          <a:xfrm>
            <a:off x="4171561" y="3819570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7" name="Прямоугольник 416"/>
          <p:cNvSpPr/>
          <p:nvPr/>
        </p:nvSpPr>
        <p:spPr bwMode="auto">
          <a:xfrm>
            <a:off x="4279281" y="3649348"/>
            <a:ext cx="118499" cy="109096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2" name="Прямоугольник 421"/>
          <p:cNvSpPr/>
          <p:nvPr/>
        </p:nvSpPr>
        <p:spPr bwMode="auto">
          <a:xfrm>
            <a:off x="4514230" y="3604971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3" name="Прямоугольник 422"/>
          <p:cNvSpPr/>
          <p:nvPr/>
        </p:nvSpPr>
        <p:spPr bwMode="auto">
          <a:xfrm>
            <a:off x="4347260" y="4088352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4" name="Прямоугольник 423"/>
          <p:cNvSpPr/>
          <p:nvPr/>
        </p:nvSpPr>
        <p:spPr bwMode="auto">
          <a:xfrm>
            <a:off x="4518604" y="3963713"/>
            <a:ext cx="118499" cy="109096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5" name="Прямоугольник 424"/>
          <p:cNvSpPr/>
          <p:nvPr/>
        </p:nvSpPr>
        <p:spPr bwMode="auto">
          <a:xfrm>
            <a:off x="4278076" y="3935020"/>
            <a:ext cx="107720" cy="116064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6" name="Прямоугольник 425"/>
          <p:cNvSpPr/>
          <p:nvPr/>
        </p:nvSpPr>
        <p:spPr bwMode="auto">
          <a:xfrm>
            <a:off x="4732130" y="3854617"/>
            <a:ext cx="118499" cy="109096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1719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12025</TotalTime>
  <Words>1313</Words>
  <Application>Microsoft Office PowerPoint</Application>
  <PresentationFormat>Широкоэкранный</PresentationFormat>
  <Paragraphs>413</Paragraphs>
  <Slides>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951</cp:revision>
  <cp:lastPrinted>2021-03-15T10:30:35Z</cp:lastPrinted>
  <dcterms:created xsi:type="dcterms:W3CDTF">2019-08-03T04:06:07Z</dcterms:created>
  <dcterms:modified xsi:type="dcterms:W3CDTF">2023-11-16T14:34:04Z</dcterms:modified>
</cp:coreProperties>
</file>