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13" r:id="rId2"/>
    <p:sldId id="323" r:id="rId3"/>
    <p:sldId id="319" r:id="rId4"/>
    <p:sldId id="321" r:id="rId5"/>
    <p:sldId id="317" r:id="rId6"/>
    <p:sldId id="315" r:id="rId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73" autoAdjust="0"/>
  </p:normalViewPr>
  <p:slideViewPr>
    <p:cSldViewPr>
      <p:cViewPr varScale="1">
        <p:scale>
          <a:sx n="106" d="100"/>
          <a:sy n="106" d="100"/>
        </p:scale>
        <p:origin x="130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53BB898A-7A5B-4A76-A56B-6605E731EC25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294" tIns="45647" rIns="91294" bIns="4564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A8AAC702-323F-4583-B240-6D60BF821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39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6974" y="274415"/>
            <a:ext cx="8230054" cy="5853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2153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2153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2153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74DE01-F9B8-4D72-BA41-9FB359C46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121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2641"/>
            <a:ext cx="9144000" cy="6184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4515" name="Group 82"/>
          <p:cNvGrpSpPr>
            <a:grpSpLocks/>
          </p:cNvGrpSpPr>
          <p:nvPr/>
        </p:nvGrpSpPr>
        <p:grpSpPr bwMode="auto">
          <a:xfrm>
            <a:off x="1080799" y="3207196"/>
            <a:ext cx="323850" cy="371475"/>
            <a:chOff x="2607" y="5208"/>
            <a:chExt cx="847" cy="913"/>
          </a:xfrm>
        </p:grpSpPr>
        <p:sp>
          <p:nvSpPr>
            <p:cNvPr id="64563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64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65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6" name="Group 82"/>
          <p:cNvGrpSpPr>
            <a:grpSpLocks/>
          </p:cNvGrpSpPr>
          <p:nvPr/>
        </p:nvGrpSpPr>
        <p:grpSpPr bwMode="auto">
          <a:xfrm>
            <a:off x="1565392" y="3869987"/>
            <a:ext cx="323850" cy="371475"/>
            <a:chOff x="2607" y="5208"/>
            <a:chExt cx="847" cy="913"/>
          </a:xfrm>
        </p:grpSpPr>
        <p:sp>
          <p:nvSpPr>
            <p:cNvPr id="64560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61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62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7" name="Group 82"/>
          <p:cNvGrpSpPr>
            <a:grpSpLocks/>
          </p:cNvGrpSpPr>
          <p:nvPr/>
        </p:nvGrpSpPr>
        <p:grpSpPr bwMode="auto">
          <a:xfrm>
            <a:off x="2174935" y="4370770"/>
            <a:ext cx="323850" cy="373062"/>
            <a:chOff x="2607" y="5208"/>
            <a:chExt cx="847" cy="913"/>
          </a:xfrm>
        </p:grpSpPr>
        <p:sp>
          <p:nvSpPr>
            <p:cNvPr id="64557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58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9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8" name="Group 82"/>
          <p:cNvGrpSpPr>
            <a:grpSpLocks/>
          </p:cNvGrpSpPr>
          <p:nvPr/>
        </p:nvGrpSpPr>
        <p:grpSpPr bwMode="auto">
          <a:xfrm>
            <a:off x="3098188" y="4713709"/>
            <a:ext cx="323850" cy="371475"/>
            <a:chOff x="2607" y="5208"/>
            <a:chExt cx="847" cy="913"/>
          </a:xfrm>
        </p:grpSpPr>
        <p:sp>
          <p:nvSpPr>
            <p:cNvPr id="64554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55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6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9" name="Group 82"/>
          <p:cNvGrpSpPr>
            <a:grpSpLocks/>
          </p:cNvGrpSpPr>
          <p:nvPr/>
        </p:nvGrpSpPr>
        <p:grpSpPr bwMode="auto">
          <a:xfrm>
            <a:off x="4211960" y="5149055"/>
            <a:ext cx="323850" cy="399257"/>
            <a:chOff x="2607" y="5208"/>
            <a:chExt cx="847" cy="913"/>
          </a:xfrm>
        </p:grpSpPr>
        <p:sp>
          <p:nvSpPr>
            <p:cNvPr id="64551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52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3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aphicFrame>
        <p:nvGraphicFramePr>
          <p:cNvPr id="785" name="Group 3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353564"/>
              </p:ext>
            </p:extLst>
          </p:nvPr>
        </p:nvGraphicFramePr>
        <p:xfrm>
          <a:off x="4787900" y="1520825"/>
          <a:ext cx="3081338" cy="1187450"/>
        </p:xfrm>
        <a:graphic>
          <a:graphicData uri="http://schemas.openxmlformats.org/drawingml/2006/table">
            <a:tbl>
              <a:tblPr/>
              <a:tblGrid>
                <a:gridCol w="3081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87450"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случае выхода смерчей на сушу в зоне ЧС могут оказаться 265 населенных пунктов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1130199 чел. , 922 СЗО,  188 ПОО, 3192 трансформаторных подстанций, более 320 учреждений курортного комплекса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77350" marR="77350" marT="41138" marB="411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4526" name="Oval 344"/>
          <p:cNvSpPr>
            <a:spLocks noChangeArrowheads="1"/>
          </p:cNvSpPr>
          <p:nvPr/>
        </p:nvSpPr>
        <p:spPr bwMode="auto">
          <a:xfrm rot="2051285">
            <a:off x="1193173" y="3536860"/>
            <a:ext cx="3010996" cy="749592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64527" name="Oval 344"/>
          <p:cNvSpPr>
            <a:spLocks noChangeArrowheads="1"/>
          </p:cNvSpPr>
          <p:nvPr/>
        </p:nvSpPr>
        <p:spPr bwMode="auto">
          <a:xfrm rot="2051285">
            <a:off x="4315088" y="4969638"/>
            <a:ext cx="1724889" cy="649746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63655" name="Text Box 10"/>
          <p:cNvSpPr txBox="1">
            <a:spLocks noChangeArrowheads="1"/>
          </p:cNvSpPr>
          <p:nvPr/>
        </p:nvSpPr>
        <p:spPr bwMode="auto">
          <a:xfrm>
            <a:off x="-11113" y="-15875"/>
            <a:ext cx="9155113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КРАСНОДАРСКОГО КРАЯ</a:t>
            </a:r>
          </a:p>
        </p:txBody>
      </p:sp>
      <p:grpSp>
        <p:nvGrpSpPr>
          <p:cNvPr id="581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accent1"/>
          </a:solidFill>
        </p:grpSpPr>
        <p:sp>
          <p:nvSpPr>
            <p:cNvPr id="582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583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4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585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589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590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586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587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588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4530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4548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49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0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595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4545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4546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4547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64532" name="Прямоугольник 1"/>
          <p:cNvSpPr>
            <a:spLocks noChangeArrowheads="1"/>
          </p:cNvSpPr>
          <p:nvPr/>
        </p:nvSpPr>
        <p:spPr bwMode="auto">
          <a:xfrm>
            <a:off x="2128837" y="3284984"/>
            <a:ext cx="682625" cy="2159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АНАПА</a:t>
            </a:r>
          </a:p>
        </p:txBody>
      </p:sp>
      <p:sp>
        <p:nvSpPr>
          <p:cNvPr id="64533" name="Прямоугольник 600"/>
          <p:cNvSpPr>
            <a:spLocks noChangeArrowheads="1"/>
          </p:cNvSpPr>
          <p:nvPr/>
        </p:nvSpPr>
        <p:spPr bwMode="auto">
          <a:xfrm>
            <a:off x="3014476" y="3721357"/>
            <a:ext cx="1322388" cy="22383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НОВОРОССИЙСК</a:t>
            </a:r>
          </a:p>
        </p:txBody>
      </p:sp>
      <p:sp>
        <p:nvSpPr>
          <p:cNvPr id="64534" name="Прямоугольник 601"/>
          <p:cNvSpPr>
            <a:spLocks noChangeArrowheads="1"/>
          </p:cNvSpPr>
          <p:nvPr/>
        </p:nvSpPr>
        <p:spPr bwMode="auto">
          <a:xfrm>
            <a:off x="3677405" y="4102358"/>
            <a:ext cx="1058863" cy="214312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ГЕЛЕНДЖИК</a:t>
            </a:r>
          </a:p>
        </p:txBody>
      </p:sp>
      <p:sp>
        <p:nvSpPr>
          <p:cNvPr id="64535" name="Прямоугольник 602"/>
          <p:cNvSpPr>
            <a:spLocks noChangeArrowheads="1"/>
          </p:cNvSpPr>
          <p:nvPr/>
        </p:nvSpPr>
        <p:spPr bwMode="auto">
          <a:xfrm>
            <a:off x="5802973" y="5149056"/>
            <a:ext cx="765175" cy="2540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ТУАПСЕ</a:t>
            </a:r>
          </a:p>
        </p:txBody>
      </p:sp>
      <p:sp>
        <p:nvSpPr>
          <p:cNvPr id="64536" name="Прямоугольник 604"/>
          <p:cNvSpPr>
            <a:spLocks noChangeArrowheads="1"/>
          </p:cNvSpPr>
          <p:nvPr/>
        </p:nvSpPr>
        <p:spPr bwMode="auto">
          <a:xfrm>
            <a:off x="7236296" y="6351588"/>
            <a:ext cx="657225" cy="255587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СОЧИ</a:t>
            </a:r>
          </a:p>
        </p:txBody>
      </p:sp>
      <p:grpSp>
        <p:nvGrpSpPr>
          <p:cNvPr id="64538" name="Group 82"/>
          <p:cNvGrpSpPr>
            <a:grpSpLocks/>
          </p:cNvGrpSpPr>
          <p:nvPr/>
        </p:nvGrpSpPr>
        <p:grpSpPr bwMode="auto">
          <a:xfrm>
            <a:off x="4716016" y="5805264"/>
            <a:ext cx="323850" cy="373062"/>
            <a:chOff x="2607" y="5208"/>
            <a:chExt cx="847" cy="913"/>
          </a:xfrm>
        </p:grpSpPr>
        <p:sp>
          <p:nvSpPr>
            <p:cNvPr id="64539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40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41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85116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28840" cy="616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Text Box 179"/>
          <p:cNvSpPr txBox="1">
            <a:spLocks noChangeArrowheads="1"/>
          </p:cNvSpPr>
          <p:nvPr/>
        </p:nvSpPr>
        <p:spPr bwMode="auto">
          <a:xfrm>
            <a:off x="6875463" y="6016625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51 населенный пункт, количество населения 156728 чел. , 142СЗО,  7 ПОО, 586.ТП.</a:t>
            </a:r>
          </a:p>
        </p:txBody>
      </p:sp>
      <p:grpSp>
        <p:nvGrpSpPr>
          <p:cNvPr id="65540" name="Group 82"/>
          <p:cNvGrpSpPr>
            <a:grpSpLocks/>
          </p:cNvGrpSpPr>
          <p:nvPr/>
        </p:nvGrpSpPr>
        <p:grpSpPr bwMode="auto">
          <a:xfrm>
            <a:off x="3484137" y="3438927"/>
            <a:ext cx="384175" cy="414337"/>
            <a:chOff x="2607" y="5208"/>
            <a:chExt cx="847" cy="913"/>
          </a:xfrm>
        </p:grpSpPr>
        <p:sp>
          <p:nvSpPr>
            <p:cNvPr id="65561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62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63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5541" name="Group 82"/>
          <p:cNvGrpSpPr>
            <a:grpSpLocks/>
          </p:cNvGrpSpPr>
          <p:nvPr/>
        </p:nvGrpSpPr>
        <p:grpSpPr bwMode="auto">
          <a:xfrm>
            <a:off x="4357191" y="5448720"/>
            <a:ext cx="384175" cy="414338"/>
            <a:chOff x="2607" y="5208"/>
            <a:chExt cx="847" cy="913"/>
          </a:xfrm>
        </p:grpSpPr>
        <p:sp>
          <p:nvSpPr>
            <p:cNvPr id="65558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59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60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145" name="Text Box 10"/>
          <p:cNvSpPr txBox="1">
            <a:spLocks noChangeArrowheads="1"/>
          </p:cNvSpPr>
          <p:nvPr/>
        </p:nvSpPr>
        <p:spPr bwMode="auto">
          <a:xfrm>
            <a:off x="-11113" y="-15875"/>
            <a:ext cx="9155113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АНАПА, КРАСНОДАРСКОГО КРАЯ</a:t>
            </a:r>
          </a:p>
        </p:txBody>
      </p:sp>
      <p:grpSp>
        <p:nvGrpSpPr>
          <p:cNvPr id="65543" name="Group 82"/>
          <p:cNvGrpSpPr>
            <a:grpSpLocks/>
          </p:cNvGrpSpPr>
          <p:nvPr/>
        </p:nvGrpSpPr>
        <p:grpSpPr bwMode="auto">
          <a:xfrm>
            <a:off x="4067944" y="4509120"/>
            <a:ext cx="384175" cy="414338"/>
            <a:chOff x="2607" y="5208"/>
            <a:chExt cx="847" cy="913"/>
          </a:xfrm>
        </p:grpSpPr>
        <p:sp>
          <p:nvSpPr>
            <p:cNvPr id="65555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56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57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65544" name="Прямоугольник 151"/>
          <p:cNvSpPr>
            <a:spLocks noChangeArrowheads="1"/>
          </p:cNvSpPr>
          <p:nvPr/>
        </p:nvSpPr>
        <p:spPr bwMode="auto">
          <a:xfrm>
            <a:off x="5670847" y="3330977"/>
            <a:ext cx="682625" cy="2159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АНАПА</a:t>
            </a:r>
          </a:p>
        </p:txBody>
      </p:sp>
      <p:grpSp>
        <p:nvGrpSpPr>
          <p:cNvPr id="36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accent1"/>
          </a:solidFill>
        </p:grpSpPr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38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40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44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45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41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42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43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5546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555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5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5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50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5549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5550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5551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65548" name="Oval 344"/>
          <p:cNvSpPr>
            <a:spLocks noChangeArrowheads="1"/>
          </p:cNvSpPr>
          <p:nvPr/>
        </p:nvSpPr>
        <p:spPr bwMode="auto">
          <a:xfrm rot="3807546">
            <a:off x="2991580" y="4054676"/>
            <a:ext cx="3705225" cy="760442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77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7" y="647117"/>
            <a:ext cx="9143261" cy="623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4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bg1"/>
          </a:solidFill>
        </p:grpSpPr>
        <p:sp>
          <p:nvSpPr>
            <p:cNvPr id="65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66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68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72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73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69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70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71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7588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7609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610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611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78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7606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7607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7608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83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ГЕЛЕНДЖИК, КРАСНОДАРСКОГО КРАЯ</a:t>
            </a:r>
          </a:p>
        </p:txBody>
      </p:sp>
      <p:grpSp>
        <p:nvGrpSpPr>
          <p:cNvPr id="67591" name="Group 82"/>
          <p:cNvGrpSpPr>
            <a:grpSpLocks/>
          </p:cNvGrpSpPr>
          <p:nvPr/>
        </p:nvGrpSpPr>
        <p:grpSpPr bwMode="auto">
          <a:xfrm>
            <a:off x="1475656" y="3689633"/>
            <a:ext cx="384175" cy="414338"/>
            <a:chOff x="2607" y="5208"/>
            <a:chExt cx="847" cy="913"/>
          </a:xfrm>
        </p:grpSpPr>
        <p:sp>
          <p:nvSpPr>
            <p:cNvPr id="67603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604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605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7592" name="Group 82"/>
          <p:cNvGrpSpPr>
            <a:grpSpLocks/>
          </p:cNvGrpSpPr>
          <p:nvPr/>
        </p:nvGrpSpPr>
        <p:grpSpPr bwMode="auto">
          <a:xfrm>
            <a:off x="2123728" y="4382814"/>
            <a:ext cx="384175" cy="414338"/>
            <a:chOff x="2607" y="5208"/>
            <a:chExt cx="847" cy="913"/>
          </a:xfrm>
        </p:grpSpPr>
        <p:sp>
          <p:nvSpPr>
            <p:cNvPr id="67600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601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602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7593" name="Group 82"/>
          <p:cNvGrpSpPr>
            <a:grpSpLocks/>
          </p:cNvGrpSpPr>
          <p:nvPr/>
        </p:nvGrpSpPr>
        <p:grpSpPr bwMode="auto">
          <a:xfrm>
            <a:off x="371401" y="2420888"/>
            <a:ext cx="384175" cy="414338"/>
            <a:chOff x="2607" y="5208"/>
            <a:chExt cx="847" cy="913"/>
          </a:xfrm>
        </p:grpSpPr>
        <p:sp>
          <p:nvSpPr>
            <p:cNvPr id="67597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598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599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67594" name="Прямоугольник 95"/>
          <p:cNvSpPr>
            <a:spLocks noChangeArrowheads="1"/>
          </p:cNvSpPr>
          <p:nvPr/>
        </p:nvSpPr>
        <p:spPr bwMode="auto">
          <a:xfrm>
            <a:off x="4025900" y="3033713"/>
            <a:ext cx="1050925" cy="2254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1363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1413" indent="-228600" defTabSz="1474788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8613" indent="-228600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ГЕЛЕНДЖИК</a:t>
            </a:r>
          </a:p>
        </p:txBody>
      </p:sp>
      <p:sp>
        <p:nvSpPr>
          <p:cNvPr id="67595" name="Text Box 179"/>
          <p:cNvSpPr txBox="1">
            <a:spLocks noChangeArrowheads="1"/>
          </p:cNvSpPr>
          <p:nvPr/>
        </p:nvSpPr>
        <p:spPr bwMode="auto">
          <a:xfrm>
            <a:off x="6875463" y="6021388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21 населенный пункт, количество населения 103523 чел. , 154СЗО,  7 ПОО, 376.ТП.</a:t>
            </a:r>
          </a:p>
        </p:txBody>
      </p:sp>
      <p:sp>
        <p:nvSpPr>
          <p:cNvPr id="67596" name="Oval 344"/>
          <p:cNvSpPr>
            <a:spLocks noChangeArrowheads="1"/>
          </p:cNvSpPr>
          <p:nvPr/>
        </p:nvSpPr>
        <p:spPr bwMode="auto">
          <a:xfrm rot="2754019">
            <a:off x="100981" y="3260977"/>
            <a:ext cx="3745656" cy="565210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561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3752"/>
            <a:ext cx="9144000" cy="628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6563" name="Group 82"/>
          <p:cNvGrpSpPr>
            <a:grpSpLocks/>
          </p:cNvGrpSpPr>
          <p:nvPr/>
        </p:nvGrpSpPr>
        <p:grpSpPr bwMode="auto">
          <a:xfrm>
            <a:off x="4572000" y="6439506"/>
            <a:ext cx="384175" cy="414338"/>
            <a:chOff x="2607" y="5208"/>
            <a:chExt cx="847" cy="913"/>
          </a:xfrm>
        </p:grpSpPr>
        <p:sp>
          <p:nvSpPr>
            <p:cNvPr id="66585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86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87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6564" name="Group 82"/>
          <p:cNvGrpSpPr>
            <a:grpSpLocks/>
          </p:cNvGrpSpPr>
          <p:nvPr/>
        </p:nvGrpSpPr>
        <p:grpSpPr bwMode="auto">
          <a:xfrm>
            <a:off x="5541508" y="5743996"/>
            <a:ext cx="384175" cy="414337"/>
            <a:chOff x="2607" y="5208"/>
            <a:chExt cx="847" cy="913"/>
          </a:xfrm>
        </p:grpSpPr>
        <p:sp>
          <p:nvSpPr>
            <p:cNvPr id="6658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8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8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6565" name="Group 82"/>
          <p:cNvGrpSpPr>
            <a:grpSpLocks/>
          </p:cNvGrpSpPr>
          <p:nvPr/>
        </p:nvGrpSpPr>
        <p:grpSpPr bwMode="auto">
          <a:xfrm>
            <a:off x="3042292" y="6275711"/>
            <a:ext cx="384175" cy="414337"/>
            <a:chOff x="2607" y="5208"/>
            <a:chExt cx="847" cy="913"/>
          </a:xfrm>
        </p:grpSpPr>
        <p:sp>
          <p:nvSpPr>
            <p:cNvPr id="66579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80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81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160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НОВОРОССИЙСК, КРАСНОДАРСКОГО КРАЯ</a:t>
            </a:r>
          </a:p>
        </p:txBody>
      </p:sp>
      <p:sp>
        <p:nvSpPr>
          <p:cNvPr id="66567" name="Прямоугольник 160"/>
          <p:cNvSpPr>
            <a:spLocks noChangeArrowheads="1"/>
          </p:cNvSpPr>
          <p:nvPr/>
        </p:nvSpPr>
        <p:spPr bwMode="auto">
          <a:xfrm>
            <a:off x="4192588" y="3511550"/>
            <a:ext cx="1328737" cy="2254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НОВОРОССИЙСК</a:t>
            </a:r>
          </a:p>
        </p:txBody>
      </p:sp>
      <p:grpSp>
        <p:nvGrpSpPr>
          <p:cNvPr id="36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accent1"/>
          </a:solidFill>
        </p:grpSpPr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38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40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44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45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41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42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43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6569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6576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77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78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50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6573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6574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6575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66571" name="Text Box 179"/>
          <p:cNvSpPr txBox="1">
            <a:spLocks noChangeArrowheads="1"/>
          </p:cNvSpPr>
          <p:nvPr/>
        </p:nvSpPr>
        <p:spPr bwMode="auto">
          <a:xfrm>
            <a:off x="6886575" y="6021388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25 населенных пунктов, количество населения 246266 чел. , 2СЗО,  37 ПОО, 534.ТП.</a:t>
            </a:r>
          </a:p>
        </p:txBody>
      </p:sp>
      <p:sp>
        <p:nvSpPr>
          <p:cNvPr id="66572" name="Oval 344"/>
          <p:cNvSpPr>
            <a:spLocks noChangeArrowheads="1"/>
          </p:cNvSpPr>
          <p:nvPr/>
        </p:nvSpPr>
        <p:spPr bwMode="auto">
          <a:xfrm rot="-210422">
            <a:off x="2507444" y="5783446"/>
            <a:ext cx="4022725" cy="897243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13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" y="620688"/>
            <a:ext cx="9144000" cy="6220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2378075"/>
            <a:ext cx="131763" cy="34290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50" tIns="32625" rIns="65250" bIns="32625" anchor="ctr">
            <a:spAutoFit/>
          </a:bodyPr>
          <a:lstStyle/>
          <a:p>
            <a:pPr defTabSz="651852">
              <a:defRPr/>
            </a:pPr>
            <a:endParaRPr lang="ru-RU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grpSp>
        <p:nvGrpSpPr>
          <p:cNvPr id="69636" name="Group 82"/>
          <p:cNvGrpSpPr>
            <a:grpSpLocks/>
          </p:cNvGrpSpPr>
          <p:nvPr/>
        </p:nvGrpSpPr>
        <p:grpSpPr bwMode="auto">
          <a:xfrm rot="21056874">
            <a:off x="1586941" y="3923124"/>
            <a:ext cx="384175" cy="414338"/>
            <a:chOff x="2607" y="5208"/>
            <a:chExt cx="847" cy="913"/>
          </a:xfrm>
        </p:grpSpPr>
        <p:sp>
          <p:nvSpPr>
            <p:cNvPr id="18803" name="Freeform 83"/>
            <p:cNvSpPr>
              <a:spLocks/>
            </p:cNvSpPr>
            <p:nvPr/>
          </p:nvSpPr>
          <p:spPr bwMode="auto">
            <a:xfrm>
              <a:off x="2607" y="5208"/>
              <a:ext cx="753" cy="728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4" name="Line 84"/>
            <p:cNvSpPr>
              <a:spLocks noChangeShapeType="1"/>
            </p:cNvSpPr>
            <p:nvPr/>
          </p:nvSpPr>
          <p:spPr bwMode="auto">
            <a:xfrm rot="313848" flipH="1">
              <a:off x="3167" y="5768"/>
              <a:ext cx="287" cy="287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5" name="Arc 85"/>
            <p:cNvSpPr>
              <a:spLocks/>
            </p:cNvSpPr>
            <p:nvPr/>
          </p:nvSpPr>
          <p:spPr bwMode="auto">
            <a:xfrm>
              <a:off x="3076" y="6006"/>
              <a:ext cx="116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</p:grpSp>
      <p:grpSp>
        <p:nvGrpSpPr>
          <p:cNvPr id="69637" name="Group 87"/>
          <p:cNvGrpSpPr>
            <a:grpSpLocks/>
          </p:cNvGrpSpPr>
          <p:nvPr/>
        </p:nvGrpSpPr>
        <p:grpSpPr bwMode="auto">
          <a:xfrm rot="21056874">
            <a:off x="3737982" y="5760908"/>
            <a:ext cx="384175" cy="412750"/>
            <a:chOff x="2607" y="5208"/>
            <a:chExt cx="847" cy="913"/>
          </a:xfrm>
        </p:grpSpPr>
        <p:sp>
          <p:nvSpPr>
            <p:cNvPr id="18800" name="Freeform 88"/>
            <p:cNvSpPr>
              <a:spLocks/>
            </p:cNvSpPr>
            <p:nvPr/>
          </p:nvSpPr>
          <p:spPr bwMode="auto">
            <a:xfrm>
              <a:off x="2607" y="5208"/>
              <a:ext cx="753" cy="730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1" name="Line 89"/>
            <p:cNvSpPr>
              <a:spLocks noChangeShapeType="1"/>
            </p:cNvSpPr>
            <p:nvPr/>
          </p:nvSpPr>
          <p:spPr bwMode="auto">
            <a:xfrm rot="313848" flipH="1">
              <a:off x="3167" y="5770"/>
              <a:ext cx="287" cy="284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2" name="Arc 90"/>
            <p:cNvSpPr>
              <a:spLocks/>
            </p:cNvSpPr>
            <p:nvPr/>
          </p:nvSpPr>
          <p:spPr bwMode="auto">
            <a:xfrm>
              <a:off x="3076" y="6005"/>
              <a:ext cx="116" cy="11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</p:grpSp>
      <p:grpSp>
        <p:nvGrpSpPr>
          <p:cNvPr id="342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bg1"/>
          </a:solidFill>
        </p:grpSpPr>
        <p:sp>
          <p:nvSpPr>
            <p:cNvPr id="343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344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5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346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350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351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347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348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349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9639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965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965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965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356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9649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9650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9651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361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ТУАПСЕ, КРАСНОДАРСКОГО КРАЯ</a:t>
            </a:r>
          </a:p>
        </p:txBody>
      </p:sp>
      <p:grpSp>
        <p:nvGrpSpPr>
          <p:cNvPr id="69642" name="Group 87"/>
          <p:cNvGrpSpPr>
            <a:grpSpLocks/>
          </p:cNvGrpSpPr>
          <p:nvPr/>
        </p:nvGrpSpPr>
        <p:grpSpPr bwMode="auto">
          <a:xfrm rot="21056874">
            <a:off x="2573571" y="4961686"/>
            <a:ext cx="384175" cy="412750"/>
            <a:chOff x="2607" y="5208"/>
            <a:chExt cx="847" cy="913"/>
          </a:xfrm>
        </p:grpSpPr>
        <p:sp>
          <p:nvSpPr>
            <p:cNvPr id="364" name="Freeform 88"/>
            <p:cNvSpPr>
              <a:spLocks/>
            </p:cNvSpPr>
            <p:nvPr/>
          </p:nvSpPr>
          <p:spPr bwMode="auto">
            <a:xfrm>
              <a:off x="2607" y="5208"/>
              <a:ext cx="752" cy="730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65" name="Line 89"/>
            <p:cNvSpPr>
              <a:spLocks noChangeShapeType="1"/>
            </p:cNvSpPr>
            <p:nvPr/>
          </p:nvSpPr>
          <p:spPr bwMode="auto">
            <a:xfrm rot="313848" flipH="1">
              <a:off x="3167" y="5770"/>
              <a:ext cx="287" cy="284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66" name="Arc 90"/>
            <p:cNvSpPr>
              <a:spLocks/>
            </p:cNvSpPr>
            <p:nvPr/>
          </p:nvSpPr>
          <p:spPr bwMode="auto">
            <a:xfrm>
              <a:off x="3076" y="6005"/>
              <a:ext cx="115" cy="11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</p:grpSp>
      <p:sp>
        <p:nvSpPr>
          <p:cNvPr id="69643" name="Прямоугольник 366"/>
          <p:cNvSpPr>
            <a:spLocks noChangeArrowheads="1"/>
          </p:cNvSpPr>
          <p:nvPr/>
        </p:nvSpPr>
        <p:spPr bwMode="auto">
          <a:xfrm>
            <a:off x="3708400" y="2879725"/>
            <a:ext cx="792163" cy="25558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1363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1413" indent="-228600" defTabSz="1474788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8613" indent="-228600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1050" indent="-222250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082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654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26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798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ТУАПСЕ</a:t>
            </a:r>
          </a:p>
        </p:txBody>
      </p:sp>
      <p:sp>
        <p:nvSpPr>
          <p:cNvPr id="69644" name="Text Box 179"/>
          <p:cNvSpPr txBox="1">
            <a:spLocks noChangeArrowheads="1"/>
          </p:cNvSpPr>
          <p:nvPr/>
        </p:nvSpPr>
        <p:spPr bwMode="auto">
          <a:xfrm>
            <a:off x="6875463" y="6016625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64 населенных пункта, количество населения 125876 чел. , 160СЗО,  19 ПОО, 360.ТП</a:t>
            </a:r>
            <a:r>
              <a:rPr lang="ru-RU" altLang="ru-RU" sz="1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9645" name="Oval 344"/>
          <p:cNvSpPr>
            <a:spLocks noChangeArrowheads="1"/>
          </p:cNvSpPr>
          <p:nvPr/>
        </p:nvSpPr>
        <p:spPr bwMode="auto">
          <a:xfrm rot="2246354">
            <a:off x="1105135" y="4032205"/>
            <a:ext cx="4357687" cy="968375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2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1140"/>
            <a:ext cx="9132749" cy="627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9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bg1"/>
          </a:solidFill>
        </p:grpSpPr>
        <p:sp>
          <p:nvSpPr>
            <p:cNvPr id="150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151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153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157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158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154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155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156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8612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8637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38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9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163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8634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8635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8636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168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СОЧИ, КРАСНОДАРСКОГО КРАЯ</a:t>
            </a:r>
          </a:p>
        </p:txBody>
      </p:sp>
      <p:grpSp>
        <p:nvGrpSpPr>
          <p:cNvPr id="68615" name="Group 82"/>
          <p:cNvGrpSpPr>
            <a:grpSpLocks/>
          </p:cNvGrpSpPr>
          <p:nvPr/>
        </p:nvGrpSpPr>
        <p:grpSpPr bwMode="auto">
          <a:xfrm>
            <a:off x="2252911" y="4869358"/>
            <a:ext cx="384175" cy="414338"/>
            <a:chOff x="2607" y="5208"/>
            <a:chExt cx="847" cy="913"/>
          </a:xfrm>
        </p:grpSpPr>
        <p:sp>
          <p:nvSpPr>
            <p:cNvPr id="68631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32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3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6" name="Group 82"/>
          <p:cNvGrpSpPr>
            <a:grpSpLocks/>
          </p:cNvGrpSpPr>
          <p:nvPr/>
        </p:nvGrpSpPr>
        <p:grpSpPr bwMode="auto">
          <a:xfrm>
            <a:off x="3381623" y="5590083"/>
            <a:ext cx="384175" cy="414338"/>
            <a:chOff x="2607" y="5208"/>
            <a:chExt cx="847" cy="913"/>
          </a:xfrm>
        </p:grpSpPr>
        <p:sp>
          <p:nvSpPr>
            <p:cNvPr id="68628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9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0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7" name="Group 82"/>
          <p:cNvGrpSpPr>
            <a:grpSpLocks/>
          </p:cNvGrpSpPr>
          <p:nvPr/>
        </p:nvGrpSpPr>
        <p:grpSpPr bwMode="auto">
          <a:xfrm>
            <a:off x="395536" y="2953246"/>
            <a:ext cx="384175" cy="414337"/>
            <a:chOff x="2607" y="5208"/>
            <a:chExt cx="847" cy="913"/>
          </a:xfrm>
        </p:grpSpPr>
        <p:sp>
          <p:nvSpPr>
            <p:cNvPr id="68625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6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27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8" name="Group 82"/>
          <p:cNvGrpSpPr>
            <a:grpSpLocks/>
          </p:cNvGrpSpPr>
          <p:nvPr/>
        </p:nvGrpSpPr>
        <p:grpSpPr bwMode="auto">
          <a:xfrm>
            <a:off x="1332161" y="3961308"/>
            <a:ext cx="384175" cy="414338"/>
            <a:chOff x="2607" y="5208"/>
            <a:chExt cx="847" cy="913"/>
          </a:xfrm>
        </p:grpSpPr>
        <p:sp>
          <p:nvSpPr>
            <p:cNvPr id="6862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2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68619" name="Прямоугольник 184"/>
          <p:cNvSpPr>
            <a:spLocks noChangeArrowheads="1"/>
          </p:cNvSpPr>
          <p:nvPr/>
        </p:nvSpPr>
        <p:spPr bwMode="auto">
          <a:xfrm>
            <a:off x="5435600" y="3937000"/>
            <a:ext cx="658813" cy="25558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39775" indent="-280988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39825" indent="-227013" defTabSz="1474788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7025" indent="-227013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1050" indent="-223838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082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654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26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798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СОЧИ</a:t>
            </a:r>
          </a:p>
        </p:txBody>
      </p:sp>
      <p:sp>
        <p:nvSpPr>
          <p:cNvPr id="68620" name="Text Box 179"/>
          <p:cNvSpPr txBox="1">
            <a:spLocks noChangeArrowheads="1"/>
          </p:cNvSpPr>
          <p:nvPr/>
        </p:nvSpPr>
        <p:spPr bwMode="auto">
          <a:xfrm>
            <a:off x="6875463" y="6021388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104 населенных пункта, количество населения 497806 чел. , 464СЗО,  48 ПОО,1336.ТП.</a:t>
            </a:r>
          </a:p>
        </p:txBody>
      </p:sp>
      <p:sp>
        <p:nvSpPr>
          <p:cNvPr id="68621" name="Oval 344"/>
          <p:cNvSpPr>
            <a:spLocks noChangeArrowheads="1"/>
          </p:cNvSpPr>
          <p:nvPr/>
        </p:nvSpPr>
        <p:spPr bwMode="auto">
          <a:xfrm rot="2676702">
            <a:off x="425698" y="3435846"/>
            <a:ext cx="4665663" cy="1190625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2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1098</TotalTime>
  <Words>367</Words>
  <Application>Microsoft Office PowerPoint</Application>
  <PresentationFormat>Экран (4:3)</PresentationFormat>
  <Paragraphs>76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ods</dc:creator>
  <cp:lastModifiedBy>ARM_9</cp:lastModifiedBy>
  <cp:revision>142</cp:revision>
  <cp:lastPrinted>2023-07-18T13:07:02Z</cp:lastPrinted>
  <dcterms:created xsi:type="dcterms:W3CDTF">2019-03-19T10:20:40Z</dcterms:created>
  <dcterms:modified xsi:type="dcterms:W3CDTF">2024-08-07T09:38:20Z</dcterms:modified>
</cp:coreProperties>
</file>