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7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7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00"/>
    <a:srgbClr val="FFFF00"/>
    <a:srgbClr val="181DF8"/>
    <a:srgbClr val="EE1AD0"/>
    <a:srgbClr val="3DF353"/>
    <a:srgbClr val="EFF4ED"/>
    <a:srgbClr val="4ADFE6"/>
    <a:srgbClr val="563BF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40" autoAdjust="0"/>
    <p:restoredTop sz="93387" autoAdjust="0"/>
  </p:normalViewPr>
  <p:slideViewPr>
    <p:cSldViewPr snapToGrid="0">
      <p:cViewPr varScale="1">
        <p:scale>
          <a:sx n="104" d="100"/>
          <a:sy n="104" d="100"/>
        </p:scale>
        <p:origin x="2052" y="108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5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21.12.2023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5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21.12.2023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59" tIns="47678" rIns="95359" bIns="4767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5" y="3275988"/>
            <a:ext cx="7951469" cy="2680335"/>
          </a:xfrm>
          <a:prstGeom prst="rect">
            <a:avLst/>
          </a:prstGeom>
        </p:spPr>
        <p:txBody>
          <a:bodyPr vert="horz" lIns="95359" tIns="47678" rIns="95359" bIns="476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3406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21.12.2023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21.12.2023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21.12.2023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21.12.2023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21.12.2023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21.12.2023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21.12.2023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21.12.2023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21.12.2023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21.12.2023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21.12.2023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21.12.2023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5294" y="513883"/>
            <a:ext cx="8699620" cy="633901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485262" y="3457652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5" y="2714279"/>
            <a:ext cx="2159794" cy="21219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1" y="4836219"/>
            <a:ext cx="2128329" cy="201996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8" y="613255"/>
            <a:ext cx="2151400" cy="209485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42343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619455" y="5715220"/>
            <a:ext cx="4103129" cy="1113800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ДТП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22.12.2023 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9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95617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27138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222621" y="6860864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991" y="5307148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807488" y="2349686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22144" y="598021"/>
            <a:ext cx="2209606" cy="6251433"/>
            <a:chOff x="-22144" y="606567"/>
            <a:chExt cx="2209606" cy="6251433"/>
          </a:xfrm>
        </p:grpSpPr>
        <p:sp>
          <p:nvSpPr>
            <p:cNvPr id="226" name="TextBox 225"/>
            <p:cNvSpPr txBox="1"/>
            <p:nvPr/>
          </p:nvSpPr>
          <p:spPr>
            <a:xfrm>
              <a:off x="9683" y="606567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2041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-22144" y="2643091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11718" y="4808063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15083" y="4292403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8149" y="630507"/>
            <a:ext cx="5167529" cy="171298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indent="450215" algn="just">
              <a:spcAft>
                <a:spcPts val="0"/>
              </a:spcAft>
            </a:pPr>
            <a:r>
              <a:rPr lang="ru-RU" sz="1000" b="1" dirty="0">
                <a:solidFill>
                  <a:srgbClr val="000000"/>
                </a:solidFill>
                <a:latin typeface="Times New Roman" panose="02020603050405020304" pitchFamily="18" charset="0"/>
                <a:ea typeface="MS Mincho"/>
              </a:rPr>
              <a:t>По Краснодарскому краю: 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MS Mincho"/>
              </a:rPr>
              <a:t>облачно с прояснениями. Местами </a:t>
            </a:r>
            <a:r>
              <a:rPr lang="ru-RU" sz="1000" dirty="0" smtClean="0">
                <a:solidFill>
                  <a:srgbClr val="000000"/>
                </a:solidFill>
                <a:latin typeface="Times New Roman" panose="02020603050405020304" pitchFamily="18" charset="0"/>
                <a:ea typeface="MS Mincho"/>
              </a:rPr>
              <a:t>дождь 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MS Mincho"/>
              </a:rPr>
              <a:t>д</a:t>
            </a:r>
            <a:r>
              <a:rPr lang="ru-RU" sz="1000" dirty="0" smtClean="0">
                <a:solidFill>
                  <a:srgbClr val="000000"/>
                </a:solidFill>
                <a:latin typeface="Times New Roman" panose="02020603050405020304" pitchFamily="18" charset="0"/>
                <a:ea typeface="MS Mincho"/>
              </a:rPr>
              <a:t>о 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MS Mincho"/>
              </a:rPr>
              <a:t>конца суток  </a:t>
            </a:r>
            <a:r>
              <a:rPr lang="ru-RU" sz="1000" dirty="0" smtClean="0">
                <a:solidFill>
                  <a:srgbClr val="000000"/>
                </a:solidFill>
                <a:latin typeface="Times New Roman" panose="02020603050405020304" pitchFamily="18" charset="0"/>
                <a:ea typeface="MS Mincho"/>
              </a:rPr>
              <a:t>в 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MS Mincho"/>
              </a:rPr>
              <a:t>отдельных районах КМЯ: сильный дождь в сочетании с грозой и сильным ветром </a:t>
            </a:r>
            <a:r>
              <a:rPr lang="ru-RU" sz="1000" dirty="0" smtClean="0">
                <a:solidFill>
                  <a:srgbClr val="000000"/>
                </a:solidFill>
                <a:latin typeface="Times New Roman" panose="02020603050405020304" pitchFamily="18" charset="0"/>
                <a:ea typeface="MS Mincho"/>
              </a:rPr>
              <a:t>               с 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MS Mincho"/>
              </a:rPr>
              <a:t>порывами </a:t>
            </a:r>
            <a:r>
              <a:rPr lang="ru-RU" sz="1000" dirty="0" smtClean="0">
                <a:solidFill>
                  <a:srgbClr val="000000"/>
                </a:solidFill>
                <a:latin typeface="Times New Roman" panose="02020603050405020304" pitchFamily="18" charset="0"/>
                <a:ea typeface="MS Mincho"/>
              </a:rPr>
              <a:t>20 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MS Mincho"/>
              </a:rPr>
              <a:t>м/с, в отдельных районах 23-28 м/с.  Ночью и утром местами туман</a:t>
            </a:r>
            <a:r>
              <a:rPr lang="ru-RU" sz="1000" dirty="0" smtClean="0">
                <a:solidFill>
                  <a:srgbClr val="000000"/>
                </a:solidFill>
                <a:latin typeface="Times New Roman" panose="02020603050405020304" pitchFamily="18" charset="0"/>
                <a:ea typeface="MS Mincho"/>
              </a:rPr>
              <a:t>.                    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MS Mincho"/>
              </a:rPr>
              <a:t>Ветер южной четверти </a:t>
            </a:r>
            <a:r>
              <a:rPr lang="ru-RU" sz="1000" dirty="0" smtClean="0">
                <a:solidFill>
                  <a:srgbClr val="000000"/>
                </a:solidFill>
                <a:latin typeface="Times New Roman" panose="02020603050405020304" pitchFamily="18" charset="0"/>
                <a:ea typeface="MS Mincho"/>
              </a:rPr>
              <a:t>4-9 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MS Mincho"/>
              </a:rPr>
              <a:t>м/с, местами порывы 12-14 м/с. Температура воздуха ночью 5…10°, в восточной половине края +4…-1°; днем 8…13°, в южной половине края местами до 16°; в горах ночью +4…-1</a:t>
            </a:r>
            <a:r>
              <a:rPr lang="ru-RU" sz="1000" dirty="0" smtClean="0">
                <a:solidFill>
                  <a:srgbClr val="000000"/>
                </a:solidFill>
                <a:latin typeface="Times New Roman" panose="02020603050405020304" pitchFamily="18" charset="0"/>
                <a:ea typeface="MS Mincho"/>
              </a:rPr>
              <a:t>°, днем 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MS Mincho"/>
              </a:rPr>
              <a:t>1…6°; </a:t>
            </a:r>
            <a:endParaRPr lang="ru-RU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000" b="1" dirty="0">
                <a:solidFill>
                  <a:srgbClr val="000000"/>
                </a:solidFill>
                <a:latin typeface="Times New Roman" panose="02020603050405020304" pitchFamily="18" charset="0"/>
                <a:ea typeface="MS Mincho"/>
              </a:rPr>
              <a:t>На Черноморском побережье: 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MS Mincho"/>
              </a:rPr>
              <a:t>ночью порывы 15-17 м/с, днем 15-20 м/с. Температура воздуха ночью 7…12°, днём 11…16°.</a:t>
            </a:r>
            <a:endParaRPr lang="ru-RU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000" b="1" dirty="0">
                <a:solidFill>
                  <a:srgbClr val="000000"/>
                </a:solidFill>
                <a:latin typeface="Times New Roman" panose="02020603050405020304" pitchFamily="18" charset="0"/>
                <a:ea typeface="MS Mincho"/>
              </a:rPr>
              <a:t>По г. Краснодару:</a:t>
            </a:r>
            <a:r>
              <a:rPr lang="ru-RU" sz="10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облачно с прояснениями. Ночью преимущественно без осадков, утром и днем небольшой дождь. Ветер южной четверти 4-9 м/с, днем 8-13 м/с. Температура воздуха ночью 7…9°, днем 12…14°.</a:t>
            </a:r>
            <a:endParaRPr lang="ru-RU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5460" y="2549686"/>
            <a:ext cx="2197615" cy="123523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46" y="670369"/>
            <a:ext cx="9142092" cy="622096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3096" y="1048941"/>
            <a:ext cx="2938450" cy="181010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192" y="5232707"/>
            <a:ext cx="2203955" cy="148497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-105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10.00 22.12.2023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5350" y="4470031"/>
            <a:ext cx="2386613" cy="238037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11331" y="503825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74960" y="5093786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Text Box 97"/>
            <p:cNvSpPr txBox="1">
              <a:spLocks noChangeArrowheads="1"/>
            </p:cNvSpPr>
            <p:nvPr/>
          </p:nvSpPr>
          <p:spPr bwMode="auto">
            <a:xfrm>
              <a:off x="7508974" y="4886818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ночная температура воздуха</a:t>
              </a: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98469" y="5004809"/>
            <a:ext cx="2341396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 smtClean="0"/>
              <a:t>МО г-к. Сочи</a:t>
            </a:r>
            <a:endParaRPr lang="ru-RU" altLang="ru-RU" sz="1200" dirty="0"/>
          </a:p>
        </p:txBody>
      </p:sp>
      <p:sp>
        <p:nvSpPr>
          <p:cNvPr id="129" name="Прямоугольник 128"/>
          <p:cNvSpPr/>
          <p:nvPr/>
        </p:nvSpPr>
        <p:spPr bwMode="auto">
          <a:xfrm>
            <a:off x="7029873" y="5309067"/>
            <a:ext cx="314599" cy="9748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19873" y="5143308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9186" y="2865432"/>
            <a:ext cx="2937067" cy="17569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43117"/>
            <a:ext cx="2226241" cy="1284314"/>
            <a:chOff x="6925166" y="2750199"/>
            <a:chExt cx="2226241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88515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0199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377857" y="4226376"/>
            <a:ext cx="1509312" cy="677705"/>
            <a:chOff x="1314080" y="4123065"/>
            <a:chExt cx="1364409" cy="655741"/>
          </a:xfrm>
        </p:grpSpPr>
        <p:sp>
          <p:nvSpPr>
            <p:cNvPr id="300" name="Прямоугольник 299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1" name="Прямоугольник 300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302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303" name="Группа 302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16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8" name="Прямоугольник 337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Прямоугольник 33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2943120" y="4813132"/>
            <a:ext cx="1557968" cy="690527"/>
            <a:chOff x="2797179" y="4974993"/>
            <a:chExt cx="1408394" cy="668148"/>
          </a:xfrm>
        </p:grpSpPr>
        <p:sp>
          <p:nvSpPr>
            <p:cNvPr id="292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7179" y="4974993"/>
              <a:ext cx="140839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район</a:t>
              </a: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4" name="Прямоугольник 293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5" name="Группа 294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7" name="Прямоугольник 296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19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8" name="Прямоугольник 297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9" name="Прямоугольник 29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3441859" y="5536949"/>
            <a:ext cx="1511971" cy="652849"/>
            <a:chOff x="3572000" y="5650107"/>
            <a:chExt cx="1366813" cy="631691"/>
          </a:xfrm>
        </p:grpSpPr>
        <p:sp>
          <p:nvSpPr>
            <p:cNvPr id="284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85" name="Прямоугольник 284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6" name="Прямоугольник 285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6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7" name="Группа 286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60"/>
              <a:ext cx="1361163" cy="172484"/>
              <a:chOff x="519470" y="3609298"/>
              <a:chExt cx="1361163" cy="172484"/>
            </a:xfrm>
          </p:grpSpPr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1" name="Прямоугольник 290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4139312" y="4364315"/>
            <a:ext cx="1518197" cy="663352"/>
            <a:chOff x="4453495" y="5055815"/>
            <a:chExt cx="1372441" cy="641853"/>
          </a:xfrm>
        </p:grpSpPr>
        <p:sp>
          <p:nvSpPr>
            <p:cNvPr id="275" name="Прямоугольник 274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Прямоугольник 275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7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79" name="Группа 278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2587394" y="3815265"/>
            <a:ext cx="1512354" cy="669069"/>
            <a:chOff x="2666991" y="3897818"/>
            <a:chExt cx="1367159" cy="647385"/>
          </a:xfrm>
        </p:grpSpPr>
        <p:sp>
          <p:nvSpPr>
            <p:cNvPr id="267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9" name="Прямоугольник 268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70" name="Группа 269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3603667" y="3204540"/>
            <a:ext cx="1510278" cy="699715"/>
            <a:chOff x="3158215" y="2962544"/>
            <a:chExt cx="1365283" cy="677038"/>
          </a:xfrm>
        </p:grpSpPr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Прямоугольник 258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0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4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1" name="Группа 260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</a:p>
            </p:txBody>
          </p:sp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526962" y="2983289"/>
            <a:ext cx="1721350" cy="683601"/>
            <a:chOff x="1369062" y="2576776"/>
            <a:chExt cx="1556090" cy="661446"/>
          </a:xfrm>
        </p:grpSpPr>
        <p:sp>
          <p:nvSpPr>
            <p:cNvPr id="250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9062" y="2576776"/>
              <a:ext cx="1556088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район</a:t>
              </a:r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3" name="Группа 252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3410059" y="2361921"/>
            <a:ext cx="1509158" cy="654000"/>
            <a:chOff x="2815304" y="2038741"/>
            <a:chExt cx="1364269" cy="632805"/>
          </a:xfrm>
        </p:grpSpPr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7341" y="2038741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573"/>
              <a:chOff x="519470" y="3609298"/>
              <a:chExt cx="1361163" cy="172573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387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1672851" y="1823362"/>
            <a:ext cx="1505719" cy="690108"/>
            <a:chOff x="1802847" y="1409099"/>
            <a:chExt cx="1361162" cy="667742"/>
          </a:xfrm>
        </p:grpSpPr>
        <p:sp>
          <p:nvSpPr>
            <p:cNvPr id="210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Прямоугольник 211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13" name="Группа 212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02847" y="1566669"/>
              <a:ext cx="1361162" cy="178628"/>
              <a:chOff x="527196" y="3609298"/>
              <a:chExt cx="1361162" cy="178628"/>
            </a:xfrm>
          </p:grpSpPr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27196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1440" y="3615442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15442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Прямоугольник 2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8176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</a:p>
            </p:txBody>
          </p:sp>
        </p:grpSp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419765" y="3492945"/>
            <a:ext cx="1509312" cy="695168"/>
            <a:chOff x="1314080" y="4106168"/>
            <a:chExt cx="1364409" cy="672638"/>
          </a:xfrm>
        </p:grpSpPr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grpSp>
          <p:nvGrpSpPr>
            <p:cNvPr id="199" name="Группа 19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5045"/>
              <a:chOff x="519470" y="3609298"/>
              <a:chExt cx="1361163" cy="175045"/>
            </a:xfrm>
          </p:grpSpPr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5736" y="3611859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</a:p>
            </p:txBody>
          </p:sp>
          <p:sp>
            <p:nvSpPr>
              <p:cNvPr id="207" name="Прямоугольник 206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Прямоугольник 20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</a:p>
            </p:txBody>
          </p:sp>
        </p:grpSp>
        <p:sp>
          <p:nvSpPr>
            <p:cNvPr id="165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06168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193506" y="666589"/>
            <a:ext cx="2946103" cy="400108"/>
          </a:xfrm>
          <a:prstGeom prst="rect">
            <a:avLst/>
          </a:prstGeom>
          <a:solidFill>
            <a:srgbClr val="FFFF00"/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18.00 </a:t>
            </a:r>
            <a:r>
              <a:rPr lang="ru-RU" sz="1000" dirty="0" smtClean="0"/>
              <a:t>22.12.2023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84410"/>
            <a:ext cx="9144000" cy="617359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8210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191709" y="4353302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837115" y="1742128"/>
            <a:ext cx="1207363" cy="145070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5635156" y="3207899"/>
            <a:ext cx="854517" cy="128259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6189962" y="4139793"/>
            <a:ext cx="501671" cy="16756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2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423211">
            <a:off x="11389612" y="3519988"/>
            <a:ext cx="259344" cy="57269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3347938">
            <a:off x="11429251" y="3221030"/>
            <a:ext cx="550434" cy="7371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245292" flipH="1" flipV="1">
            <a:off x="11877162" y="2484056"/>
            <a:ext cx="261467" cy="50778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745884" y="744944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1027939" flipV="1">
            <a:off x="982929" y="4362357"/>
            <a:ext cx="346501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800000" flipV="1">
            <a:off x="2247416" y="3886420"/>
            <a:ext cx="346501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594306" flipV="1">
            <a:off x="4398750" y="3610248"/>
            <a:ext cx="346501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9789427" flipV="1">
            <a:off x="8443758" y="1609942"/>
            <a:ext cx="298369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272118" flipV="1">
            <a:off x="6895293" y="2486761"/>
            <a:ext cx="298369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1690859" flipV="1">
            <a:off x="2204519" y="5490962"/>
            <a:ext cx="298369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1690859" flipV="1">
            <a:off x="3849573" y="5190601"/>
            <a:ext cx="298369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1690859" flipV="1">
            <a:off x="1695646" y="1189960"/>
            <a:ext cx="298369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87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580890</TotalTime>
  <Words>795</Words>
  <Application>Microsoft Office PowerPoint</Application>
  <PresentationFormat>Экран (4:3)</PresentationFormat>
  <Paragraphs>209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MS Mincho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29391</cp:revision>
  <cp:lastPrinted>2023-12-17T21:54:20Z</cp:lastPrinted>
  <dcterms:created xsi:type="dcterms:W3CDTF">2014-09-08T13:21:12Z</dcterms:created>
  <dcterms:modified xsi:type="dcterms:W3CDTF">2023-12-21T12:27:42Z</dcterms:modified>
</cp:coreProperties>
</file>