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3" r:id="rId2"/>
    <p:sldId id="295" r:id="rId3"/>
    <p:sldId id="296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2449" autoAdjust="0"/>
  </p:normalViewPr>
  <p:slideViewPr>
    <p:cSldViewPr snapToGrid="0">
      <p:cViewPr varScale="1">
        <p:scale>
          <a:sx n="103" d="100"/>
          <a:sy n="103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2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5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Рисунок 419">
            <a:extLst>
              <a:ext uri="{FF2B5EF4-FFF2-40B4-BE49-F238E27FC236}">
                <a16:creationId xmlns:a16="http://schemas.microsoft.com/office/drawing/2014/main" id="{B045C83C-B571-4296-A910-4075BF82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84" y="722989"/>
            <a:ext cx="12202683" cy="6127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1" name="Picture 14">
            <a:extLst>
              <a:ext uri="{FF2B5EF4-FFF2-40B4-BE49-F238E27FC236}">
                <a16:creationId xmlns:a16="http://schemas.microsoft.com/office/drawing/2014/main" id="{F6BFA5CA-4499-4998-AFCF-433DE46F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" y="2825239"/>
            <a:ext cx="2872712" cy="1537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090986"/>
            <a:ext cx="2228852" cy="1981471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86019"/>
              </p:ext>
            </p:extLst>
          </p:nvPr>
        </p:nvGraphicFramePr>
        <p:xfrm>
          <a:off x="2925454" y="740503"/>
          <a:ext cx="9161955" cy="1138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см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подтопления, шт.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затопления,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зоне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704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Горячий ключ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7 581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459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8 758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7 581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459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8 758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0000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метеопараметров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РИСК  (МОДЕЛЬ) ПОДТОПЛЕНИЯ</a:t>
            </a: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ГОРЯЧИЙ КЛЮЧ МО Г. ГОРЯЧИЙ КЛЮЧ КРАСНОДАРСКОГО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08.01-09.01.2024)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cxnSp>
        <p:nvCxnSpPr>
          <p:cNvPr id="509" name="Прямая соединительная линия 612"/>
          <p:cNvCxnSpPr>
            <a:cxnSpLocks noChangeShapeType="1"/>
          </p:cNvCxnSpPr>
          <p:nvPr/>
        </p:nvCxnSpPr>
        <p:spPr bwMode="auto">
          <a:xfrm>
            <a:off x="2896768" y="4362956"/>
            <a:ext cx="0" cy="265113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5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подтоплено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прогнозируется подтопление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ая выноска 438"/>
          <p:cNvSpPr>
            <a:spLocks noChangeArrowheads="1"/>
          </p:cNvSpPr>
          <p:nvPr/>
        </p:nvSpPr>
        <p:spPr bwMode="auto">
          <a:xfrm>
            <a:off x="5865961" y="1984207"/>
            <a:ext cx="1293963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cmpd="sng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орячий ключ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AutoShape 9"/>
          <p:cNvSpPr>
            <a:spLocks noChangeArrowheads="1"/>
          </p:cNvSpPr>
          <p:nvPr/>
        </p:nvSpPr>
        <p:spPr bwMode="auto">
          <a:xfrm>
            <a:off x="9096060" y="2217074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ая выноска 476"/>
          <p:cNvSpPr/>
          <p:nvPr/>
        </p:nvSpPr>
        <p:spPr>
          <a:xfrm>
            <a:off x="3303037" y="4153940"/>
            <a:ext cx="2230015" cy="610653"/>
          </a:xfrm>
          <a:prstGeom prst="wedgeRectCallout">
            <a:avLst>
              <a:gd name="adj1" fmla="val 129526"/>
              <a:gd name="adj2" fmla="val -285711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just"/>
            <a:r>
              <a:rPr lang="ru-RU" sz="1000" dirty="0" smtClean="0">
                <a:latin typeface="Times New Roman"/>
                <a:ea typeface="Times New Roman"/>
              </a:rPr>
              <a:t>При уровне 60,324 м </a:t>
            </a:r>
            <a:r>
              <a:rPr lang="ru-RU" sz="1000" dirty="0">
                <a:latin typeface="Times New Roman"/>
                <a:ea typeface="Times New Roman"/>
              </a:rPr>
              <a:t>прогнозируется </a:t>
            </a:r>
            <a:r>
              <a:rPr lang="ru-RU" sz="1000" dirty="0" smtClean="0">
                <a:latin typeface="Times New Roman"/>
                <a:ea typeface="Times New Roman"/>
              </a:rPr>
              <a:t>подтопление </a:t>
            </a:r>
            <a:r>
              <a:rPr lang="ru-RU" sz="1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5 </a:t>
            </a:r>
            <a:r>
              <a:rPr lang="ru-RU" sz="1000" dirty="0" smtClean="0">
                <a:latin typeface="Times New Roman"/>
                <a:ea typeface="Times New Roman"/>
              </a:rPr>
              <a:t> приусадебных участков, </a:t>
            </a:r>
            <a:r>
              <a:rPr lang="ru-RU" sz="1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1 </a:t>
            </a:r>
            <a:r>
              <a:rPr lang="ru-RU" sz="1000" dirty="0" smtClean="0">
                <a:latin typeface="Times New Roman"/>
                <a:ea typeface="Times New Roman"/>
              </a:rPr>
              <a:t>участка дороги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9" name="Прямая соединительная линия 47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подтопленные автодороги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1" name="Прямая соединительная линия 48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подтопленные ж/д пути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0" name="Прямая со стрелкой 429"/>
          <p:cNvCxnSpPr/>
          <p:nvPr/>
        </p:nvCxnSpPr>
        <p:spPr>
          <a:xfrm flipH="1" flipV="1">
            <a:off x="9265467" y="2967915"/>
            <a:ext cx="450125" cy="481500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54"/>
          <p:cNvSpPr txBox="1"/>
          <p:nvPr/>
        </p:nvSpPr>
        <p:spPr>
          <a:xfrm rot="2411807">
            <a:off x="8911611" y="2863054"/>
            <a:ext cx="1393969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err="1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Псекупс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7" name="Рисунок 4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299" y="2803277"/>
            <a:ext cx="159468" cy="1559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2" name="Rectangle 8">
            <a:extLst>
              <a:ext uri="{FF2B5EF4-FFF2-40B4-BE49-F238E27FC236}">
                <a16:creationId xmlns:a16="http://schemas.microsoft.com/office/drawing/2014/main" id="{11EE38EC-E650-4B10-92F6-6CADCAC1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96" y="2899106"/>
            <a:ext cx="1064911" cy="21688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77619" tIns="38814" rIns="77619" bIns="3881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Горячий Ключ</a:t>
            </a:r>
            <a:endParaRPr lang="ru-RU" alt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322132" y="268291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248048" y="252486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7435139" y="240122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3" name="Таблица 4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22024"/>
              </p:ext>
            </p:extLst>
          </p:nvPr>
        </p:nvGraphicFramePr>
        <p:xfrm>
          <a:off x="10463741" y="2016720"/>
          <a:ext cx="1717074" cy="18699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АГК-0088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59,949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60,077 (+3,735)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60,294 (+0,217)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59,091 (-1,203)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57,652 (-1,439)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56,873 (-0,747)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56,644 (-0,229)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09.01.2024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,324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 (+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3,68)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4" name="Прямоугольник 423"/>
          <p:cNvSpPr/>
          <p:nvPr/>
        </p:nvSpPr>
        <p:spPr bwMode="auto">
          <a:xfrm>
            <a:off x="7699445" y="225583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7729092" y="2522147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7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08.01.2023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cxnSp>
        <p:nvCxnSpPr>
          <p:cNvPr id="423" name="Прямая соединительная линия 422"/>
          <p:cNvCxnSpPr/>
          <p:nvPr/>
        </p:nvCxnSpPr>
        <p:spPr>
          <a:xfrm flipV="1">
            <a:off x="8089641" y="2100861"/>
            <a:ext cx="386767" cy="870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" y="960190"/>
            <a:ext cx="2862792" cy="15983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01359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686"/>
            <a:ext cx="12192000" cy="6066955"/>
          </a:xfrm>
          <a:prstGeom prst="rect">
            <a:avLst/>
          </a:prstGeom>
        </p:spPr>
      </p:pic>
      <p:pic>
        <p:nvPicPr>
          <p:cNvPr id="436" name="Picture 2" descr="F:\тхамах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2805997"/>
            <a:ext cx="2882904" cy="1591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44723"/>
              </p:ext>
            </p:extLst>
          </p:nvPr>
        </p:nvGraphicFramePr>
        <p:xfrm>
          <a:off x="2925454" y="740503"/>
          <a:ext cx="9161955" cy="1227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25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Крепостная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РИСК  (МОДЕЛЬ) ПОДТОПЛЕНИЯ</a:t>
            </a: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08.01-09.01.2024)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5" name="Таблица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35035"/>
              </p:ext>
            </p:extLst>
          </p:nvPr>
        </p:nvGraphicFramePr>
        <p:xfrm>
          <a:off x="10373864" y="2049035"/>
          <a:ext cx="1717074" cy="18699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20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58,39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59,289 (+3,103)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59,550 (+0,261)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59,703 (+0,153)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56,718 (-2,985)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56,496 (-0,222)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56,261 (-0,235)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09.01.2024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  (+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3,451) 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1075588" y="4547597"/>
            <a:ext cx="1091513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9956629" y="4560021"/>
            <a:ext cx="1103534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Крепостная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998290" y="3697666"/>
            <a:ext cx="932187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9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т. Крепостная</a:t>
            </a:r>
            <a:endParaRPr lang="ru-RU" altLang="ru-RU" sz="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/>
          <p:nvPr/>
        </p:nvCxnSpPr>
        <p:spPr>
          <a:xfrm flipH="1">
            <a:off x="6232765" y="4390823"/>
            <a:ext cx="840141" cy="442731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20126521">
            <a:off x="6036897" y="4527468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Афипс</a:t>
            </a: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9" name="AutoShape 9"/>
          <p:cNvSpPr>
            <a:spLocks noChangeArrowheads="1"/>
          </p:cNvSpPr>
          <p:nvPr/>
        </p:nvSpPr>
        <p:spPr bwMode="auto">
          <a:xfrm>
            <a:off x="5801401" y="3964751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5288936" y="2615649"/>
            <a:ext cx="136390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Крепостная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4437781" y="6045410"/>
            <a:ext cx="1888245" cy="675315"/>
          </a:xfrm>
          <a:prstGeom prst="wedgeRectCallout">
            <a:avLst>
              <a:gd name="adj1" fmla="val 33636"/>
              <a:gd name="adj2" fmla="val -268061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61,80 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4</a:t>
            </a:r>
            <a:r>
              <a:rPr lang="ru-RU" sz="1000" dirty="0">
                <a:latin typeface="Times New Roman"/>
                <a:ea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</a:rPr>
              <a:t>приусадебных участков.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sp>
        <p:nvSpPr>
          <p:cNvPr id="421" name="Прямоугольник 420"/>
          <p:cNvSpPr/>
          <p:nvPr/>
        </p:nvSpPr>
        <p:spPr bwMode="auto">
          <a:xfrm>
            <a:off x="6757992" y="375111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6118588" y="388446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6326025" y="377903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540895" y="369766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2" name="Рисунок 4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964162"/>
            <a:ext cx="2866190" cy="1594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7375141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1203319"/>
            <a:ext cx="12214280" cy="5638322"/>
          </a:xfrm>
          <a:prstGeom prst="rect">
            <a:avLst/>
          </a:prstGeom>
        </p:spPr>
      </p:pic>
      <p:pic>
        <p:nvPicPr>
          <p:cNvPr id="436" name="Picture 2" descr="F:\тхамах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" y="2805997"/>
            <a:ext cx="2882904" cy="1591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1"/>
            <a:ext cx="2228852" cy="2091887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14803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Смоленская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8186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3674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8186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РИСК  (МОДЕЛЬ) ПОДТОПЛЕНИЯ</a:t>
            </a: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08.01-09.01.2024)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998290" y="3697666"/>
            <a:ext cx="932187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т. Смоленская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/>
          <p:nvPr/>
        </p:nvCxnSpPr>
        <p:spPr>
          <a:xfrm flipV="1">
            <a:off x="5410081" y="5930853"/>
            <a:ext cx="492778" cy="383988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9383107">
            <a:off x="4617179" y="5869916"/>
            <a:ext cx="1585804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Афипс</a:t>
            </a: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410081" y="1892005"/>
            <a:ext cx="136390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Смоленская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2285855" y="5685424"/>
            <a:ext cx="1888245" cy="529265"/>
          </a:xfrm>
          <a:prstGeom prst="wedgeRectCallout">
            <a:avLst>
              <a:gd name="adj1" fmla="val -141433"/>
              <a:gd name="adj2" fmla="val 51631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59,712 </a:t>
            </a:r>
            <a:r>
              <a:rPr lang="ru-RU" sz="1000" dirty="0">
                <a:latin typeface="Times New Roman"/>
                <a:ea typeface="Times New Roman"/>
              </a:rPr>
              <a:t>м </a:t>
            </a:r>
            <a:r>
              <a:rPr lang="ru-RU" sz="1000" dirty="0" smtClean="0">
                <a:latin typeface="Times New Roman"/>
                <a:ea typeface="Times New Roman"/>
              </a:rPr>
              <a:t>прогнозируется </a:t>
            </a:r>
            <a:r>
              <a:rPr lang="ru-RU" sz="1000" dirty="0">
                <a:latin typeface="Times New Roman"/>
                <a:ea typeface="Times New Roman"/>
              </a:rPr>
              <a:t>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1 автомобильного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</a:rPr>
              <a:t>моста.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484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3220-5507</a:t>
            </a:r>
          </a:p>
        </p:txBody>
      </p:sp>
      <p:graphicFrame>
        <p:nvGraphicFramePr>
          <p:cNvPr id="430" name="Таблица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82405"/>
              </p:ext>
            </p:extLst>
          </p:nvPr>
        </p:nvGraphicFramePr>
        <p:xfrm>
          <a:off x="10463741" y="1983470"/>
          <a:ext cx="1717074" cy="18699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АГК-0020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66,906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59,289 (+3,103)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59,550 (+0,261)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59,703 (+0,153)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56,718 (-2,985)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56,496 (-0,222)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 января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56,261 (-0,235)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09.01.2024 </a:t>
                      </a:r>
                      <a:b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59,712  (+ 3,451)  м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1" name="AutoShape 9"/>
          <p:cNvSpPr>
            <a:spLocks noChangeArrowheads="1"/>
          </p:cNvSpPr>
          <p:nvPr/>
        </p:nvSpPr>
        <p:spPr bwMode="auto">
          <a:xfrm>
            <a:off x="362678" y="6633358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5" name="Группа 244"/>
          <p:cNvGrpSpPr>
            <a:grpSpLocks/>
          </p:cNvGrpSpPr>
          <p:nvPr/>
        </p:nvGrpSpPr>
        <p:grpSpPr bwMode="auto">
          <a:xfrm rot="4230402">
            <a:off x="274343" y="6123345"/>
            <a:ext cx="346075" cy="185737"/>
            <a:chOff x="4922004" y="6740312"/>
            <a:chExt cx="345241" cy="185342"/>
          </a:xfrm>
        </p:grpSpPr>
        <p:grpSp>
          <p:nvGrpSpPr>
            <p:cNvPr id="438" name="Группа 711"/>
            <p:cNvGrpSpPr>
              <a:grpSpLocks/>
            </p:cNvGrpSpPr>
            <p:nvPr/>
          </p:nvGrpSpPr>
          <p:grpSpPr bwMode="auto">
            <a:xfrm rot="-1485068">
              <a:off x="4993187" y="6762740"/>
              <a:ext cx="225717" cy="127228"/>
              <a:chOff x="0" y="2252"/>
              <a:chExt cx="20000" cy="15534"/>
            </a:xfrm>
          </p:grpSpPr>
          <p:sp>
            <p:nvSpPr>
              <p:cNvPr id="443" name="Freeform 1557"/>
              <p:cNvSpPr>
                <a:spLocks/>
              </p:cNvSpPr>
              <p:nvPr/>
            </p:nvSpPr>
            <p:spPr bwMode="auto">
              <a:xfrm>
                <a:off x="0" y="2252"/>
                <a:ext cx="20000" cy="4466"/>
              </a:xfrm>
              <a:custGeom>
                <a:avLst/>
                <a:gdLst>
                  <a:gd name="T0" fmla="*/ 0 w 20000"/>
                  <a:gd name="T1" fmla="*/ 0 h 20000"/>
                  <a:gd name="T2" fmla="*/ 3631 w 20000"/>
                  <a:gd name="T3" fmla="*/ 0 h 20000"/>
                  <a:gd name="T4" fmla="*/ 16338 w 20000"/>
                  <a:gd name="T5" fmla="*/ 0 h 20000"/>
                  <a:gd name="T6" fmla="*/ 19968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3631" y="19826"/>
                    </a:lnTo>
                    <a:lnTo>
                      <a:pt x="16338" y="19826"/>
                    </a:lnTo>
                    <a:lnTo>
                      <a:pt x="19968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1558"/>
              <p:cNvSpPr>
                <a:spLocks/>
              </p:cNvSpPr>
              <p:nvPr/>
            </p:nvSpPr>
            <p:spPr bwMode="auto">
              <a:xfrm>
                <a:off x="0" y="13320"/>
                <a:ext cx="20000" cy="4466"/>
              </a:xfrm>
              <a:custGeom>
                <a:avLst/>
                <a:gdLst>
                  <a:gd name="T0" fmla="*/ 0 w 20000"/>
                  <a:gd name="T1" fmla="*/ 0 h 20000"/>
                  <a:gd name="T2" fmla="*/ 3631 w 20000"/>
                  <a:gd name="T3" fmla="*/ 0 h 20000"/>
                  <a:gd name="T4" fmla="*/ 16338 w 20000"/>
                  <a:gd name="T5" fmla="*/ 0 h 20000"/>
                  <a:gd name="T6" fmla="*/ 19968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9826"/>
                    </a:moveTo>
                    <a:lnTo>
                      <a:pt x="3631" y="0"/>
                    </a:lnTo>
                    <a:lnTo>
                      <a:pt x="16338" y="0"/>
                    </a:lnTo>
                    <a:lnTo>
                      <a:pt x="19968" y="19826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9" name="Полилиния 712"/>
            <p:cNvSpPr>
              <a:spLocks/>
            </p:cNvSpPr>
            <p:nvPr/>
          </p:nvSpPr>
          <p:spPr bwMode="auto">
            <a:xfrm>
              <a:off x="4922004" y="6740312"/>
              <a:ext cx="345241" cy="183244"/>
            </a:xfrm>
            <a:custGeom>
              <a:avLst/>
              <a:gdLst>
                <a:gd name="T0" fmla="*/ 0 w 345281"/>
                <a:gd name="T1" fmla="*/ 176108 h 183356"/>
                <a:gd name="T2" fmla="*/ 42532 w 345281"/>
                <a:gd name="T3" fmla="*/ 116643 h 183356"/>
                <a:gd name="T4" fmla="*/ 99224 w 345281"/>
                <a:gd name="T5" fmla="*/ 125793 h 183356"/>
                <a:gd name="T6" fmla="*/ 160671 w 345281"/>
                <a:gd name="T7" fmla="*/ 91486 h 183356"/>
                <a:gd name="T8" fmla="*/ 217425 w 345281"/>
                <a:gd name="T9" fmla="*/ 61753 h 183356"/>
                <a:gd name="T10" fmla="*/ 281190 w 345281"/>
                <a:gd name="T11" fmla="*/ 34309 h 183356"/>
                <a:gd name="T12" fmla="*/ 342641 w 345281"/>
                <a:gd name="T13" fmla="*/ 0 h 183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5281" h="183356">
                  <a:moveTo>
                    <a:pt x="0" y="183356"/>
                  </a:moveTo>
                  <a:lnTo>
                    <a:pt x="42862" y="121444"/>
                  </a:lnTo>
                  <a:lnTo>
                    <a:pt x="100012" y="130969"/>
                  </a:lnTo>
                  <a:lnTo>
                    <a:pt x="161925" y="95250"/>
                  </a:lnTo>
                  <a:lnTo>
                    <a:pt x="219075" y="64294"/>
                  </a:lnTo>
                  <a:lnTo>
                    <a:pt x="283368" y="35719"/>
                  </a:lnTo>
                  <a:lnTo>
                    <a:pt x="345281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2" name="Полилиния 713"/>
            <p:cNvSpPr>
              <a:spLocks/>
            </p:cNvSpPr>
            <p:nvPr/>
          </p:nvSpPr>
          <p:spPr bwMode="auto">
            <a:xfrm>
              <a:off x="4922004" y="6742410"/>
              <a:ext cx="345241" cy="183244"/>
            </a:xfrm>
            <a:custGeom>
              <a:avLst/>
              <a:gdLst>
                <a:gd name="T0" fmla="*/ 0 w 345281"/>
                <a:gd name="T1" fmla="*/ 176108 h 183356"/>
                <a:gd name="T2" fmla="*/ 42532 w 345281"/>
                <a:gd name="T3" fmla="*/ 116643 h 183356"/>
                <a:gd name="T4" fmla="*/ 99224 w 345281"/>
                <a:gd name="T5" fmla="*/ 125793 h 183356"/>
                <a:gd name="T6" fmla="*/ 160671 w 345281"/>
                <a:gd name="T7" fmla="*/ 91486 h 183356"/>
                <a:gd name="T8" fmla="*/ 217425 w 345281"/>
                <a:gd name="T9" fmla="*/ 61753 h 183356"/>
                <a:gd name="T10" fmla="*/ 281190 w 345281"/>
                <a:gd name="T11" fmla="*/ 34309 h 183356"/>
                <a:gd name="T12" fmla="*/ 342641 w 345281"/>
                <a:gd name="T13" fmla="*/ 0 h 183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5281" h="183356">
                  <a:moveTo>
                    <a:pt x="0" y="183356"/>
                  </a:moveTo>
                  <a:lnTo>
                    <a:pt x="42862" y="121444"/>
                  </a:lnTo>
                  <a:lnTo>
                    <a:pt x="100012" y="130969"/>
                  </a:lnTo>
                  <a:lnTo>
                    <a:pt x="161925" y="95250"/>
                  </a:lnTo>
                  <a:lnTo>
                    <a:pt x="219075" y="64294"/>
                  </a:lnTo>
                  <a:lnTo>
                    <a:pt x="283368" y="35719"/>
                  </a:lnTo>
                  <a:lnTo>
                    <a:pt x="345281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5" name="Группа 244"/>
          <p:cNvGrpSpPr>
            <a:grpSpLocks/>
          </p:cNvGrpSpPr>
          <p:nvPr/>
        </p:nvGrpSpPr>
        <p:grpSpPr bwMode="auto">
          <a:xfrm>
            <a:off x="9953214" y="6006052"/>
            <a:ext cx="346075" cy="185737"/>
            <a:chOff x="4922004" y="6740312"/>
            <a:chExt cx="345241" cy="185342"/>
          </a:xfrm>
        </p:grpSpPr>
        <p:grpSp>
          <p:nvGrpSpPr>
            <p:cNvPr id="446" name="Группа 711"/>
            <p:cNvGrpSpPr>
              <a:grpSpLocks/>
            </p:cNvGrpSpPr>
            <p:nvPr/>
          </p:nvGrpSpPr>
          <p:grpSpPr bwMode="auto">
            <a:xfrm rot="-1485068">
              <a:off x="4993187" y="6762740"/>
              <a:ext cx="225717" cy="127228"/>
              <a:chOff x="0" y="2252"/>
              <a:chExt cx="20000" cy="15534"/>
            </a:xfrm>
          </p:grpSpPr>
          <p:sp>
            <p:nvSpPr>
              <p:cNvPr id="464" name="Freeform 1557"/>
              <p:cNvSpPr>
                <a:spLocks/>
              </p:cNvSpPr>
              <p:nvPr/>
            </p:nvSpPr>
            <p:spPr bwMode="auto">
              <a:xfrm>
                <a:off x="0" y="2252"/>
                <a:ext cx="20000" cy="4466"/>
              </a:xfrm>
              <a:custGeom>
                <a:avLst/>
                <a:gdLst>
                  <a:gd name="T0" fmla="*/ 0 w 20000"/>
                  <a:gd name="T1" fmla="*/ 0 h 20000"/>
                  <a:gd name="T2" fmla="*/ 3631 w 20000"/>
                  <a:gd name="T3" fmla="*/ 0 h 20000"/>
                  <a:gd name="T4" fmla="*/ 16338 w 20000"/>
                  <a:gd name="T5" fmla="*/ 0 h 20000"/>
                  <a:gd name="T6" fmla="*/ 19968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3631" y="19826"/>
                    </a:lnTo>
                    <a:lnTo>
                      <a:pt x="16338" y="19826"/>
                    </a:lnTo>
                    <a:lnTo>
                      <a:pt x="19968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5" name="Freeform 1558"/>
              <p:cNvSpPr>
                <a:spLocks/>
              </p:cNvSpPr>
              <p:nvPr/>
            </p:nvSpPr>
            <p:spPr bwMode="auto">
              <a:xfrm>
                <a:off x="0" y="13320"/>
                <a:ext cx="20000" cy="4466"/>
              </a:xfrm>
              <a:custGeom>
                <a:avLst/>
                <a:gdLst>
                  <a:gd name="T0" fmla="*/ 0 w 20000"/>
                  <a:gd name="T1" fmla="*/ 0 h 20000"/>
                  <a:gd name="T2" fmla="*/ 3631 w 20000"/>
                  <a:gd name="T3" fmla="*/ 0 h 20000"/>
                  <a:gd name="T4" fmla="*/ 16338 w 20000"/>
                  <a:gd name="T5" fmla="*/ 0 h 20000"/>
                  <a:gd name="T6" fmla="*/ 19968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9826"/>
                    </a:moveTo>
                    <a:lnTo>
                      <a:pt x="3631" y="0"/>
                    </a:lnTo>
                    <a:lnTo>
                      <a:pt x="16338" y="0"/>
                    </a:lnTo>
                    <a:lnTo>
                      <a:pt x="19968" y="19826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8" name="Полилиния 712"/>
            <p:cNvSpPr>
              <a:spLocks/>
            </p:cNvSpPr>
            <p:nvPr/>
          </p:nvSpPr>
          <p:spPr bwMode="auto">
            <a:xfrm>
              <a:off x="4922004" y="6740312"/>
              <a:ext cx="345241" cy="183244"/>
            </a:xfrm>
            <a:custGeom>
              <a:avLst/>
              <a:gdLst>
                <a:gd name="T0" fmla="*/ 0 w 345281"/>
                <a:gd name="T1" fmla="*/ 176108 h 183356"/>
                <a:gd name="T2" fmla="*/ 42532 w 345281"/>
                <a:gd name="T3" fmla="*/ 116643 h 183356"/>
                <a:gd name="T4" fmla="*/ 99224 w 345281"/>
                <a:gd name="T5" fmla="*/ 125793 h 183356"/>
                <a:gd name="T6" fmla="*/ 160671 w 345281"/>
                <a:gd name="T7" fmla="*/ 91486 h 183356"/>
                <a:gd name="T8" fmla="*/ 217425 w 345281"/>
                <a:gd name="T9" fmla="*/ 61753 h 183356"/>
                <a:gd name="T10" fmla="*/ 281190 w 345281"/>
                <a:gd name="T11" fmla="*/ 34309 h 183356"/>
                <a:gd name="T12" fmla="*/ 342641 w 345281"/>
                <a:gd name="T13" fmla="*/ 0 h 183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5281" h="183356">
                  <a:moveTo>
                    <a:pt x="0" y="183356"/>
                  </a:moveTo>
                  <a:lnTo>
                    <a:pt x="42862" y="121444"/>
                  </a:lnTo>
                  <a:lnTo>
                    <a:pt x="100012" y="130969"/>
                  </a:lnTo>
                  <a:lnTo>
                    <a:pt x="161925" y="95250"/>
                  </a:lnTo>
                  <a:lnTo>
                    <a:pt x="219075" y="64294"/>
                  </a:lnTo>
                  <a:lnTo>
                    <a:pt x="283368" y="35719"/>
                  </a:lnTo>
                  <a:lnTo>
                    <a:pt x="345281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3" name="Полилиния 713"/>
            <p:cNvSpPr>
              <a:spLocks/>
            </p:cNvSpPr>
            <p:nvPr/>
          </p:nvSpPr>
          <p:spPr bwMode="auto">
            <a:xfrm>
              <a:off x="4922004" y="6742410"/>
              <a:ext cx="345241" cy="183244"/>
            </a:xfrm>
            <a:custGeom>
              <a:avLst/>
              <a:gdLst>
                <a:gd name="T0" fmla="*/ 0 w 345281"/>
                <a:gd name="T1" fmla="*/ 176108 h 183356"/>
                <a:gd name="T2" fmla="*/ 42532 w 345281"/>
                <a:gd name="T3" fmla="*/ 116643 h 183356"/>
                <a:gd name="T4" fmla="*/ 99224 w 345281"/>
                <a:gd name="T5" fmla="*/ 125793 h 183356"/>
                <a:gd name="T6" fmla="*/ 160671 w 345281"/>
                <a:gd name="T7" fmla="*/ 91486 h 183356"/>
                <a:gd name="T8" fmla="*/ 217425 w 345281"/>
                <a:gd name="T9" fmla="*/ 61753 h 183356"/>
                <a:gd name="T10" fmla="*/ 281190 w 345281"/>
                <a:gd name="T11" fmla="*/ 34309 h 183356"/>
                <a:gd name="T12" fmla="*/ 342641 w 345281"/>
                <a:gd name="T13" fmla="*/ 0 h 183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5281" h="183356">
                  <a:moveTo>
                    <a:pt x="0" y="183356"/>
                  </a:moveTo>
                  <a:lnTo>
                    <a:pt x="42862" y="121444"/>
                  </a:lnTo>
                  <a:lnTo>
                    <a:pt x="100012" y="130969"/>
                  </a:lnTo>
                  <a:lnTo>
                    <a:pt x="161925" y="95250"/>
                  </a:lnTo>
                  <a:lnTo>
                    <a:pt x="219075" y="64294"/>
                  </a:lnTo>
                  <a:lnTo>
                    <a:pt x="283368" y="35719"/>
                  </a:lnTo>
                  <a:lnTo>
                    <a:pt x="345281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6" name="Text Box 97"/>
          <p:cNvSpPr txBox="1">
            <a:spLocks noChangeArrowheads="1"/>
          </p:cNvSpPr>
          <p:nvPr/>
        </p:nvSpPr>
        <p:spPr bwMode="auto">
          <a:xfrm>
            <a:off x="10163967" y="5950057"/>
            <a:ext cx="2149535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подтопленные </a:t>
            </a:r>
            <a:r>
              <a:rPr lang="ru-RU" altLang="ru-RU" sz="10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мосты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2" name="Рисунок 4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964162"/>
            <a:ext cx="2867869" cy="1594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3011997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7585</TotalTime>
  <Words>703</Words>
  <Application>Microsoft Office PowerPoint</Application>
  <PresentationFormat>Широкоэкранный</PresentationFormat>
  <Paragraphs>219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610</cp:revision>
  <cp:lastPrinted>2021-03-15T10:30:35Z</cp:lastPrinted>
  <dcterms:created xsi:type="dcterms:W3CDTF">2019-08-03T04:06:07Z</dcterms:created>
  <dcterms:modified xsi:type="dcterms:W3CDTF">2024-01-08T10:10:23Z</dcterms:modified>
</cp:coreProperties>
</file>