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2" r:id="rId2"/>
    <p:sldId id="313" r:id="rId3"/>
    <p:sldId id="323" r:id="rId4"/>
    <p:sldId id="326" r:id="rId5"/>
    <p:sldId id="319" r:id="rId6"/>
    <p:sldId id="321" r:id="rId7"/>
    <p:sldId id="317" r:id="rId8"/>
    <p:sldId id="315" r:id="rId9"/>
    <p:sldId id="325" r:id="rId10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5"/>
            <a:ext cx="8230054" cy="5853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4DE01-F9B8-4D72-BA41-9FB359C46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12"/>
          <p:cNvSpPr txBox="1">
            <a:spLocks noChangeArrowheads="1"/>
          </p:cNvSpPr>
          <p:nvPr/>
        </p:nvSpPr>
        <p:spPr bwMode="auto">
          <a:xfrm>
            <a:off x="0" y="0"/>
            <a:ext cx="9144000" cy="672641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КРАСНОДАРСКИЙ КРАЙ</a:t>
            </a:r>
          </a:p>
          <a:p>
            <a:r>
              <a:rPr lang="ru-RU" dirty="0"/>
              <a:t>РИСКИ ФОРМИРОВАНИЯ СМЕРЧЕЙ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6272143" y="836712"/>
            <a:ext cx="2692345" cy="2592288"/>
            <a:chOff x="4173574" y="752032"/>
            <a:chExt cx="2126618" cy="1691716"/>
          </a:xfrm>
        </p:grpSpPr>
        <p:pic>
          <p:nvPicPr>
            <p:cNvPr id="38" name="Picture 2" descr="C:\Users\ods\Desktop\Снимок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8" t="10185" r="2145" b="1708"/>
            <a:stretch/>
          </p:blipFill>
          <p:spPr bwMode="auto">
            <a:xfrm>
              <a:off x="4188814" y="1013460"/>
              <a:ext cx="2111378" cy="1430288"/>
            </a:xfrm>
            <a:prstGeom prst="rect">
              <a:avLst/>
            </a:prstGeom>
            <a:noFill/>
            <a:effectLst>
              <a:glow rad="101600">
                <a:srgbClr val="002060">
                  <a:alpha val="6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84"/>
            <p:cNvSpPr>
              <a:spLocks noChangeArrowheads="1"/>
            </p:cNvSpPr>
            <p:nvPr/>
          </p:nvSpPr>
          <p:spPr bwMode="auto">
            <a:xfrm>
              <a:off x="4173574" y="752032"/>
              <a:ext cx="2126618" cy="2474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Схема доведения ШП и ЭП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922080" y="3277880"/>
            <a:ext cx="11377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Анапа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46216" y="3668697"/>
            <a:ext cx="1137752" cy="264359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prstClr val="white"/>
                </a:solidFill>
              </a:rPr>
              <a:t>Новороссийск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79912" y="4077072"/>
            <a:ext cx="1223754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Геленджик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508104" y="5150088"/>
            <a:ext cx="11377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Туапсе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32240" y="6302216"/>
            <a:ext cx="13681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Сочи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" b="-1"/>
          <a:stretch/>
        </p:blipFill>
        <p:spPr bwMode="auto">
          <a:xfrm>
            <a:off x="93699" y="5037314"/>
            <a:ext cx="2390069" cy="174472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1" y="746823"/>
            <a:ext cx="2298709" cy="17460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0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15" name="Group 82"/>
          <p:cNvGrpSpPr>
            <a:grpSpLocks/>
          </p:cNvGrpSpPr>
          <p:nvPr/>
        </p:nvGrpSpPr>
        <p:grpSpPr bwMode="auto">
          <a:xfrm>
            <a:off x="1080799" y="3207196"/>
            <a:ext cx="323850" cy="371475"/>
            <a:chOff x="2607" y="5208"/>
            <a:chExt cx="847" cy="913"/>
          </a:xfrm>
        </p:grpSpPr>
        <p:sp>
          <p:nvSpPr>
            <p:cNvPr id="6456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6" name="Group 82"/>
          <p:cNvGrpSpPr>
            <a:grpSpLocks/>
          </p:cNvGrpSpPr>
          <p:nvPr/>
        </p:nvGrpSpPr>
        <p:grpSpPr bwMode="auto">
          <a:xfrm>
            <a:off x="1565392" y="3869987"/>
            <a:ext cx="323850" cy="371475"/>
            <a:chOff x="2607" y="5208"/>
            <a:chExt cx="847" cy="913"/>
          </a:xfrm>
        </p:grpSpPr>
        <p:sp>
          <p:nvSpPr>
            <p:cNvPr id="6456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7" name="Group 82"/>
          <p:cNvGrpSpPr>
            <a:grpSpLocks/>
          </p:cNvGrpSpPr>
          <p:nvPr/>
        </p:nvGrpSpPr>
        <p:grpSpPr bwMode="auto">
          <a:xfrm>
            <a:off x="2174935" y="4370770"/>
            <a:ext cx="323850" cy="373062"/>
            <a:chOff x="2607" y="5208"/>
            <a:chExt cx="847" cy="913"/>
          </a:xfrm>
        </p:grpSpPr>
        <p:sp>
          <p:nvSpPr>
            <p:cNvPr id="6455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8" name="Group 82"/>
          <p:cNvGrpSpPr>
            <a:grpSpLocks/>
          </p:cNvGrpSpPr>
          <p:nvPr/>
        </p:nvGrpSpPr>
        <p:grpSpPr bwMode="auto">
          <a:xfrm>
            <a:off x="3098188" y="4713709"/>
            <a:ext cx="323850" cy="371475"/>
            <a:chOff x="2607" y="5208"/>
            <a:chExt cx="847" cy="913"/>
          </a:xfrm>
        </p:grpSpPr>
        <p:sp>
          <p:nvSpPr>
            <p:cNvPr id="64554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5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6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9" name="Group 82"/>
          <p:cNvGrpSpPr>
            <a:grpSpLocks/>
          </p:cNvGrpSpPr>
          <p:nvPr/>
        </p:nvGrpSpPr>
        <p:grpSpPr bwMode="auto">
          <a:xfrm>
            <a:off x="4562394" y="5149056"/>
            <a:ext cx="323850" cy="373062"/>
            <a:chOff x="2607" y="5208"/>
            <a:chExt cx="847" cy="913"/>
          </a:xfrm>
        </p:grpSpPr>
        <p:sp>
          <p:nvSpPr>
            <p:cNvPr id="6455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aphicFrame>
        <p:nvGraphicFramePr>
          <p:cNvPr id="785" name="Group 308"/>
          <p:cNvGraphicFramePr>
            <a:graphicFrameLocks noGrp="1"/>
          </p:cNvGraphicFramePr>
          <p:nvPr/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265 населенных пунктов количество населения 1130199 чел. , 922 СЗО,  188 ПОО, 3192 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6" name="Oval 344"/>
          <p:cNvSpPr>
            <a:spLocks noChangeArrowheads="1"/>
          </p:cNvSpPr>
          <p:nvPr/>
        </p:nvSpPr>
        <p:spPr bwMode="auto">
          <a:xfrm rot="2051285">
            <a:off x="1193173" y="3536860"/>
            <a:ext cx="3010996" cy="74959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4162857" y="5347469"/>
            <a:ext cx="3873649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КРАСНОДАРСКОГО КРАЯ</a:t>
            </a:r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7" name="Group 82"/>
          <p:cNvGrpSpPr>
            <a:grpSpLocks/>
          </p:cNvGrpSpPr>
          <p:nvPr/>
        </p:nvGrpSpPr>
        <p:grpSpPr bwMode="auto">
          <a:xfrm>
            <a:off x="6300192" y="6420644"/>
            <a:ext cx="323850" cy="373062"/>
            <a:chOff x="2607" y="5208"/>
            <a:chExt cx="847" cy="913"/>
          </a:xfrm>
        </p:grpSpPr>
        <p:sp>
          <p:nvSpPr>
            <p:cNvPr id="6454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5292080" y="5872280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2884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51 населенный пункт, количество населения 156728 чел. , 142СЗО,  7 ПОО, 586.ТП.</a:t>
            </a:r>
          </a:p>
        </p:txBody>
      </p:sp>
      <p:grpSp>
        <p:nvGrpSpPr>
          <p:cNvPr id="65540" name="Group 82"/>
          <p:cNvGrpSpPr>
            <a:grpSpLocks/>
          </p:cNvGrpSpPr>
          <p:nvPr/>
        </p:nvGrpSpPr>
        <p:grpSpPr bwMode="auto">
          <a:xfrm>
            <a:off x="3484137" y="3438927"/>
            <a:ext cx="384175" cy="414337"/>
            <a:chOff x="2607" y="5208"/>
            <a:chExt cx="847" cy="913"/>
          </a:xfrm>
        </p:grpSpPr>
        <p:sp>
          <p:nvSpPr>
            <p:cNvPr id="6556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6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5541" name="Group 82"/>
          <p:cNvGrpSpPr>
            <a:grpSpLocks/>
          </p:cNvGrpSpPr>
          <p:nvPr/>
        </p:nvGrpSpPr>
        <p:grpSpPr bwMode="auto">
          <a:xfrm>
            <a:off x="4357191" y="5448720"/>
            <a:ext cx="384175" cy="414338"/>
            <a:chOff x="2607" y="5208"/>
            <a:chExt cx="847" cy="913"/>
          </a:xfrm>
        </p:grpSpPr>
        <p:sp>
          <p:nvSpPr>
            <p:cNvPr id="6555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4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АНАПА, КРАСНОДАРСКОГО КРАЯ</a:t>
            </a:r>
          </a:p>
        </p:txBody>
      </p:sp>
      <p:grpSp>
        <p:nvGrpSpPr>
          <p:cNvPr id="65543" name="Group 82"/>
          <p:cNvGrpSpPr>
            <a:grpSpLocks/>
          </p:cNvGrpSpPr>
          <p:nvPr/>
        </p:nvGrpSpPr>
        <p:grpSpPr bwMode="auto">
          <a:xfrm>
            <a:off x="4067944" y="4509120"/>
            <a:ext cx="384175" cy="414338"/>
            <a:chOff x="2607" y="5208"/>
            <a:chExt cx="847" cy="913"/>
          </a:xfrm>
        </p:grpSpPr>
        <p:sp>
          <p:nvSpPr>
            <p:cNvPr id="6555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5544" name="Прямоугольник 151"/>
          <p:cNvSpPr>
            <a:spLocks noChangeArrowheads="1"/>
          </p:cNvSpPr>
          <p:nvPr/>
        </p:nvSpPr>
        <p:spPr bwMode="auto">
          <a:xfrm>
            <a:off x="5670847" y="3330977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5546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55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55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5548" name="Oval 344"/>
          <p:cNvSpPr>
            <a:spLocks noChangeArrowheads="1"/>
          </p:cNvSpPr>
          <p:nvPr/>
        </p:nvSpPr>
        <p:spPr bwMode="auto">
          <a:xfrm rot="3807546">
            <a:off x="2991580" y="4054676"/>
            <a:ext cx="3705225" cy="76044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4758"/>
            <a:ext cx="9144000" cy="621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312"/>
          <p:cNvSpPr txBox="1">
            <a:spLocks noChangeArrowheads="1"/>
          </p:cNvSpPr>
          <p:nvPr/>
        </p:nvSpPr>
        <p:spPr bwMode="auto">
          <a:xfrm>
            <a:off x="0" y="0"/>
            <a:ext cx="9144000" cy="724758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ФОРМИРОВАНИЕ СМЕРЧЕЙ НА ТЕРРИТОРИИ МО г. НОВОРОССИЙСК КРАСНОДАРСКОГО КРАЯ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9792" y="3117295"/>
            <a:ext cx="1137752" cy="264359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prstClr val="white"/>
                </a:solidFill>
              </a:rPr>
              <a:t>Новороссийск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99504" y="5477539"/>
            <a:ext cx="2528280" cy="1263829"/>
            <a:chOff x="6428209" y="4993020"/>
            <a:chExt cx="2608288" cy="707551"/>
          </a:xfrm>
        </p:grpSpPr>
        <p:sp>
          <p:nvSpPr>
            <p:cNvPr id="20" name="Text Box 830"/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</a:t>
              </a:r>
              <a:r>
                <a:rPr lang="en-US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</a:t>
              </a:r>
              <a:r>
                <a:rPr lang="en-US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47 931</a:t>
              </a:r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шт., </a:t>
              </a:r>
              <a:endParaRPr lang="en-US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</a:t>
              </a:r>
              <a:r>
                <a:rPr lang="en-US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246 266</a:t>
              </a:r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человека, </a:t>
              </a:r>
            </a:p>
            <a:p>
              <a:pPr algn="just" defTabSz="854933"/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- 63, </a:t>
              </a:r>
            </a:p>
            <a:p>
              <a:pPr algn="just" defTabSz="854933"/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37.</a:t>
              </a:r>
            </a:p>
          </p:txBody>
        </p:sp>
        <p:sp>
          <p:nvSpPr>
            <p:cNvPr id="21" name="Rectangle 84"/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24619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351" y="769921"/>
            <a:ext cx="3509561" cy="207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7054055" y="795211"/>
            <a:ext cx="830313" cy="138499"/>
          </a:xfrm>
          <a:prstGeom prst="rect">
            <a:avLst/>
          </a:prstGeom>
          <a:solidFill>
            <a:schemeClr val="accent6">
              <a:alpha val="81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900" dirty="0">
                <a:solidFill>
                  <a:prstClr val="black"/>
                </a:solidFill>
              </a:rPr>
              <a:t>Карта высот</a:t>
            </a: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62420"/>
            <a:ext cx="2200275" cy="177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30"/>
          <p:cNvSpPr txBox="1">
            <a:spLocks noChangeArrowheads="1"/>
          </p:cNvSpPr>
          <p:nvPr/>
        </p:nvSpPr>
        <p:spPr bwMode="auto">
          <a:xfrm>
            <a:off x="107504" y="4149080"/>
            <a:ext cx="2528279" cy="83158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1541" tIns="30770" rIns="61541" bIns="30770">
            <a:spAutoFit/>
          </a:bodyPr>
          <a:lstStyle>
            <a:lvl1pPr defTabSz="6159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854933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Всего судов: 192 в порту- 124, под груз. операциями - 40</a:t>
            </a:r>
          </a:p>
          <a:p>
            <a:pPr algn="just" defTabSz="854933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АСГ: ППС «Км. Василенко», «А. Ткачёв», «А. </a:t>
            </a:r>
            <a:r>
              <a:rPr lang="ru-RU" sz="1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Веретехин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Хайтек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75-1», «НМС-1» - готовность -30мин.</a:t>
            </a:r>
          </a:p>
        </p:txBody>
      </p:sp>
    </p:spTree>
    <p:extLst>
      <p:ext uri="{BB962C8B-B14F-4D97-AF65-F5344CB8AC3E}">
        <p14:creationId xmlns:p14="http://schemas.microsoft.com/office/powerpoint/2010/main" val="1395552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7" y="647117"/>
            <a:ext cx="9143261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66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68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69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70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71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7588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760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1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1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78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7606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7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8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ГЕЛЕНДЖИК, КРАСНОДАРСКОГО КРАЯ</a:t>
            </a:r>
          </a:p>
        </p:txBody>
      </p:sp>
      <p:grpSp>
        <p:nvGrpSpPr>
          <p:cNvPr id="67591" name="Group 82"/>
          <p:cNvGrpSpPr>
            <a:grpSpLocks/>
          </p:cNvGrpSpPr>
          <p:nvPr/>
        </p:nvGrpSpPr>
        <p:grpSpPr bwMode="auto">
          <a:xfrm>
            <a:off x="1475656" y="3689633"/>
            <a:ext cx="384175" cy="414338"/>
            <a:chOff x="2607" y="5208"/>
            <a:chExt cx="847" cy="913"/>
          </a:xfrm>
        </p:grpSpPr>
        <p:sp>
          <p:nvSpPr>
            <p:cNvPr id="6760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2" name="Group 82"/>
          <p:cNvGrpSpPr>
            <a:grpSpLocks/>
          </p:cNvGrpSpPr>
          <p:nvPr/>
        </p:nvGrpSpPr>
        <p:grpSpPr bwMode="auto">
          <a:xfrm>
            <a:off x="2123728" y="4382814"/>
            <a:ext cx="384175" cy="414338"/>
            <a:chOff x="2607" y="5208"/>
            <a:chExt cx="847" cy="913"/>
          </a:xfrm>
        </p:grpSpPr>
        <p:sp>
          <p:nvSpPr>
            <p:cNvPr id="6760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3" name="Group 82"/>
          <p:cNvGrpSpPr>
            <a:grpSpLocks/>
          </p:cNvGrpSpPr>
          <p:nvPr/>
        </p:nvGrpSpPr>
        <p:grpSpPr bwMode="auto">
          <a:xfrm>
            <a:off x="371401" y="2420888"/>
            <a:ext cx="384175" cy="414338"/>
            <a:chOff x="2607" y="5208"/>
            <a:chExt cx="847" cy="913"/>
          </a:xfrm>
        </p:grpSpPr>
        <p:sp>
          <p:nvSpPr>
            <p:cNvPr id="6759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59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59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7594" name="Прямоугольник 95"/>
          <p:cNvSpPr>
            <a:spLocks noChangeArrowheads="1"/>
          </p:cNvSpPr>
          <p:nvPr/>
        </p:nvSpPr>
        <p:spPr bwMode="auto">
          <a:xfrm>
            <a:off x="4025900" y="3033713"/>
            <a:ext cx="1050925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7595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21 населенный пункт, количество населения 103523 чел. , 154СЗО,  7 ПОО, 376.ТП.</a:t>
            </a:r>
          </a:p>
        </p:txBody>
      </p:sp>
      <p:sp>
        <p:nvSpPr>
          <p:cNvPr id="67596" name="Oval 344"/>
          <p:cNvSpPr>
            <a:spLocks noChangeArrowheads="1"/>
          </p:cNvSpPr>
          <p:nvPr/>
        </p:nvSpPr>
        <p:spPr bwMode="auto">
          <a:xfrm rot="2754019">
            <a:off x="100981" y="3260977"/>
            <a:ext cx="3745656" cy="5652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752"/>
            <a:ext cx="9144000" cy="62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63" name="Group 82"/>
          <p:cNvGrpSpPr>
            <a:grpSpLocks/>
          </p:cNvGrpSpPr>
          <p:nvPr/>
        </p:nvGrpSpPr>
        <p:grpSpPr bwMode="auto">
          <a:xfrm>
            <a:off x="4572000" y="6439506"/>
            <a:ext cx="384175" cy="414338"/>
            <a:chOff x="2607" y="5208"/>
            <a:chExt cx="847" cy="913"/>
          </a:xfrm>
        </p:grpSpPr>
        <p:sp>
          <p:nvSpPr>
            <p:cNvPr id="6658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4" name="Group 82"/>
          <p:cNvGrpSpPr>
            <a:grpSpLocks/>
          </p:cNvGrpSpPr>
          <p:nvPr/>
        </p:nvGrpSpPr>
        <p:grpSpPr bwMode="auto">
          <a:xfrm>
            <a:off x="5541508" y="5743996"/>
            <a:ext cx="384175" cy="414337"/>
            <a:chOff x="2607" y="5208"/>
            <a:chExt cx="847" cy="913"/>
          </a:xfrm>
        </p:grpSpPr>
        <p:sp>
          <p:nvSpPr>
            <p:cNvPr id="6658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5" name="Group 82"/>
          <p:cNvGrpSpPr>
            <a:grpSpLocks/>
          </p:cNvGrpSpPr>
          <p:nvPr/>
        </p:nvGrpSpPr>
        <p:grpSpPr bwMode="auto">
          <a:xfrm>
            <a:off x="3042292" y="6275711"/>
            <a:ext cx="384175" cy="414337"/>
            <a:chOff x="2607" y="5208"/>
            <a:chExt cx="847" cy="913"/>
          </a:xfrm>
        </p:grpSpPr>
        <p:sp>
          <p:nvSpPr>
            <p:cNvPr id="6657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60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НОВОРОССИЙСК, КРАСНОДАРСКОГО КРАЯ</a:t>
            </a:r>
          </a:p>
        </p:txBody>
      </p:sp>
      <p:sp>
        <p:nvSpPr>
          <p:cNvPr id="66567" name="Прямоугольник 160"/>
          <p:cNvSpPr>
            <a:spLocks noChangeArrowheads="1"/>
          </p:cNvSpPr>
          <p:nvPr/>
        </p:nvSpPr>
        <p:spPr bwMode="auto">
          <a:xfrm>
            <a:off x="4192588" y="3511550"/>
            <a:ext cx="1328737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656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6576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77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8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6573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4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5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6571" name="Text Box 179"/>
          <p:cNvSpPr txBox="1">
            <a:spLocks noChangeArrowheads="1"/>
          </p:cNvSpPr>
          <p:nvPr/>
        </p:nvSpPr>
        <p:spPr bwMode="auto">
          <a:xfrm>
            <a:off x="6886575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25 населенных пунктов, количество населения 246266 чел. , 2СЗО,  37 ПОО, 534.ТП.</a:t>
            </a:r>
          </a:p>
        </p:txBody>
      </p:sp>
      <p:sp>
        <p:nvSpPr>
          <p:cNvPr id="66572" name="Oval 344"/>
          <p:cNvSpPr>
            <a:spLocks noChangeArrowheads="1"/>
          </p:cNvSpPr>
          <p:nvPr/>
        </p:nvSpPr>
        <p:spPr bwMode="auto">
          <a:xfrm rot="-210422">
            <a:off x="2507444" y="5783446"/>
            <a:ext cx="4022725" cy="897243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3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" y="620688"/>
            <a:ext cx="9144000" cy="622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2378075"/>
            <a:ext cx="131763" cy="3429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50" tIns="32625" rIns="65250" bIns="32625" anchor="ctr">
            <a:spAutoFit/>
          </a:bodyPr>
          <a:lstStyle/>
          <a:p>
            <a:pPr defTabSz="651852">
              <a:defRPr/>
            </a:pPr>
            <a:endParaRPr lang="ru-RU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69636" name="Group 82"/>
          <p:cNvGrpSpPr>
            <a:grpSpLocks/>
          </p:cNvGrpSpPr>
          <p:nvPr/>
        </p:nvGrpSpPr>
        <p:grpSpPr bwMode="auto">
          <a:xfrm rot="21056874">
            <a:off x="1586941" y="3923124"/>
            <a:ext cx="384175" cy="414338"/>
            <a:chOff x="2607" y="5208"/>
            <a:chExt cx="847" cy="913"/>
          </a:xfrm>
        </p:grpSpPr>
        <p:sp>
          <p:nvSpPr>
            <p:cNvPr id="18803" name="Freeform 83"/>
            <p:cNvSpPr>
              <a:spLocks/>
            </p:cNvSpPr>
            <p:nvPr/>
          </p:nvSpPr>
          <p:spPr bwMode="auto">
            <a:xfrm>
              <a:off x="2607" y="5208"/>
              <a:ext cx="753" cy="72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4" name="Line 84"/>
            <p:cNvSpPr>
              <a:spLocks noChangeShapeType="1"/>
            </p:cNvSpPr>
            <p:nvPr/>
          </p:nvSpPr>
          <p:spPr bwMode="auto">
            <a:xfrm rot="313848" flipH="1">
              <a:off x="3167" y="5768"/>
              <a:ext cx="287" cy="287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5" name="Arc 85"/>
            <p:cNvSpPr>
              <a:spLocks/>
            </p:cNvSpPr>
            <p:nvPr/>
          </p:nvSpPr>
          <p:spPr bwMode="auto">
            <a:xfrm>
              <a:off x="3076" y="6006"/>
              <a:ext cx="116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69637" name="Group 87"/>
          <p:cNvGrpSpPr>
            <a:grpSpLocks/>
          </p:cNvGrpSpPr>
          <p:nvPr/>
        </p:nvGrpSpPr>
        <p:grpSpPr bwMode="auto">
          <a:xfrm rot="21056874">
            <a:off x="3737982" y="5760908"/>
            <a:ext cx="384175" cy="412750"/>
            <a:chOff x="2607" y="5208"/>
            <a:chExt cx="847" cy="913"/>
          </a:xfrm>
        </p:grpSpPr>
        <p:sp>
          <p:nvSpPr>
            <p:cNvPr id="18800" name="Freeform 88"/>
            <p:cNvSpPr>
              <a:spLocks/>
            </p:cNvSpPr>
            <p:nvPr/>
          </p:nvSpPr>
          <p:spPr bwMode="auto">
            <a:xfrm>
              <a:off x="2607" y="5208"/>
              <a:ext cx="753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1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2" name="Arc 90"/>
            <p:cNvSpPr>
              <a:spLocks/>
            </p:cNvSpPr>
            <p:nvPr/>
          </p:nvSpPr>
          <p:spPr bwMode="auto">
            <a:xfrm>
              <a:off x="3076" y="6005"/>
              <a:ext cx="116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342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343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44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346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350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351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347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348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349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963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96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96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356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96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61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ТУАПСЕ, КРАСНОДАРСКОГО КРАЯ</a:t>
            </a:r>
          </a:p>
        </p:txBody>
      </p:sp>
      <p:grpSp>
        <p:nvGrpSpPr>
          <p:cNvPr id="69642" name="Group 87"/>
          <p:cNvGrpSpPr>
            <a:grpSpLocks/>
          </p:cNvGrpSpPr>
          <p:nvPr/>
        </p:nvGrpSpPr>
        <p:grpSpPr bwMode="auto">
          <a:xfrm rot="21056874">
            <a:off x="2573571" y="4961686"/>
            <a:ext cx="384175" cy="412750"/>
            <a:chOff x="2607" y="5208"/>
            <a:chExt cx="847" cy="913"/>
          </a:xfrm>
        </p:grpSpPr>
        <p:sp>
          <p:nvSpPr>
            <p:cNvPr id="364" name="Freeform 88"/>
            <p:cNvSpPr>
              <a:spLocks/>
            </p:cNvSpPr>
            <p:nvPr/>
          </p:nvSpPr>
          <p:spPr bwMode="auto">
            <a:xfrm>
              <a:off x="2607" y="5208"/>
              <a:ext cx="752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5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6" name="Arc 90"/>
            <p:cNvSpPr>
              <a:spLocks/>
            </p:cNvSpPr>
            <p:nvPr/>
          </p:nvSpPr>
          <p:spPr bwMode="auto">
            <a:xfrm>
              <a:off x="3076" y="6005"/>
              <a:ext cx="115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69643" name="Прямоугольник 366"/>
          <p:cNvSpPr>
            <a:spLocks noChangeArrowheads="1"/>
          </p:cNvSpPr>
          <p:nvPr/>
        </p:nvSpPr>
        <p:spPr bwMode="auto">
          <a:xfrm>
            <a:off x="3708400" y="2879725"/>
            <a:ext cx="79216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2250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9644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64 населенных пункта, количество населения 125876 чел. , 160СЗО,  19 ПОО, 360.ТП</a:t>
            </a: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9645" name="Oval 344"/>
          <p:cNvSpPr>
            <a:spLocks noChangeArrowheads="1"/>
          </p:cNvSpPr>
          <p:nvPr/>
        </p:nvSpPr>
        <p:spPr bwMode="auto">
          <a:xfrm rot="2246354">
            <a:off x="1105135" y="4032205"/>
            <a:ext cx="4357687" cy="96837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СОЧИ, КРАСНОДАРСКОГО 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381623" y="5590083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104 населенных пункта, количество населения 497806 чел. , 464СЗО,  48 ПОО,1336.ТП.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425698" y="3435846"/>
            <a:ext cx="4665663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672641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ФОРМИРОВАНИЕ СМЕРЧЕЙ НА ТЕРРИТОРИИ МО г. СОЧИ КРАСНОДАРСКОГО КРАЯ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1960" y="3121001"/>
            <a:ext cx="13681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/>
              <a:t>Сочи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5579934"/>
            <a:ext cx="2528280" cy="1263829"/>
            <a:chOff x="6428209" y="4993020"/>
            <a:chExt cx="2608288" cy="707551"/>
          </a:xfrm>
        </p:grpSpPr>
        <p:sp>
          <p:nvSpPr>
            <p:cNvPr id="23" name="Text Box 830"/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104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50 362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497 806 человек,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- 464,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48.</a:t>
              </a:r>
            </a:p>
          </p:txBody>
        </p:sp>
        <p:sp>
          <p:nvSpPr>
            <p:cNvPr id="24" name="Rectangle 84"/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24619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728" y="692696"/>
            <a:ext cx="3685037" cy="222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43"/>
          <p:cNvSpPr txBox="1">
            <a:spLocks noChangeArrowheads="1"/>
          </p:cNvSpPr>
          <p:nvPr/>
        </p:nvSpPr>
        <p:spPr bwMode="auto">
          <a:xfrm>
            <a:off x="7006826" y="795211"/>
            <a:ext cx="830313" cy="138499"/>
          </a:xfrm>
          <a:prstGeom prst="rect">
            <a:avLst/>
          </a:prstGeom>
          <a:solidFill>
            <a:schemeClr val="accent6">
              <a:alpha val="81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900" dirty="0"/>
              <a:t>Карта высот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97152"/>
            <a:ext cx="2464904" cy="19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Text Box 830"/>
          <p:cNvSpPr txBox="1">
            <a:spLocks noChangeArrowheads="1"/>
          </p:cNvSpPr>
          <p:nvPr/>
        </p:nvSpPr>
        <p:spPr bwMode="auto">
          <a:xfrm>
            <a:off x="1" y="4541634"/>
            <a:ext cx="2528279" cy="67769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1541" tIns="30770" rIns="61541" bIns="30770">
            <a:spAutoFit/>
          </a:bodyPr>
          <a:lstStyle>
            <a:lvl1pPr defTabSz="6159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854933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судов: 247, в порту – 247, под груз. операциями – 0</a:t>
            </a:r>
          </a:p>
          <a:p>
            <a:pPr algn="just" defTabSz="854933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АСГ: ЛРН «НМС-38», БК «Руслан» - готовность 30 мин.  </a:t>
            </a:r>
          </a:p>
        </p:txBody>
      </p:sp>
    </p:spTree>
    <p:extLst>
      <p:ext uri="{BB962C8B-B14F-4D97-AF65-F5344CB8AC3E}">
        <p14:creationId xmlns:p14="http://schemas.microsoft.com/office/powerpoint/2010/main" val="3688314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546</Words>
  <Application>Microsoft Office PowerPoint</Application>
  <PresentationFormat>Экран (4:3)</PresentationFormat>
  <Paragraphs>108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141</cp:revision>
  <cp:lastPrinted>2019-05-20T15:20:52Z</cp:lastPrinted>
  <dcterms:created xsi:type="dcterms:W3CDTF">2019-03-19T10:20:40Z</dcterms:created>
  <dcterms:modified xsi:type="dcterms:W3CDTF">2023-11-27T08:47:29Z</dcterms:modified>
</cp:coreProperties>
</file>