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91" r:id="rId2"/>
    <p:sldId id="292" r:id="rId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2436" autoAdjust="0"/>
  </p:normalViewPr>
  <p:slideViewPr>
    <p:cSldViewPr snapToGrid="0">
      <p:cViewPr varScale="1">
        <p:scale>
          <a:sx n="112" d="100"/>
          <a:sy n="112" d="100"/>
        </p:scale>
        <p:origin x="46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6346" cy="497838"/>
          </a:xfrm>
          <a:prstGeom prst="rect">
            <a:avLst/>
          </a:prstGeom>
        </p:spPr>
        <p:txBody>
          <a:bodyPr vert="horz" lIns="91302" tIns="45651" rIns="91302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5" y="4"/>
            <a:ext cx="2946345" cy="497838"/>
          </a:xfrm>
          <a:prstGeom prst="rect">
            <a:avLst/>
          </a:prstGeom>
        </p:spPr>
        <p:txBody>
          <a:bodyPr vert="horz" lIns="91302" tIns="45651" rIns="91302" bIns="45651" rtlCol="0"/>
          <a:lstStyle>
            <a:lvl1pPr algn="r">
              <a:defRPr sz="1200"/>
            </a:lvl1pPr>
          </a:lstStyle>
          <a:p>
            <a:fld id="{ACCE77D3-33BC-4A21-AFF1-F5B73B674D36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2" tIns="45651" rIns="91302" bIns="456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78612"/>
            <a:ext cx="5437822" cy="3908189"/>
          </a:xfrm>
          <a:prstGeom prst="rect">
            <a:avLst/>
          </a:prstGeom>
        </p:spPr>
        <p:txBody>
          <a:bodyPr vert="horz" lIns="91302" tIns="45651" rIns="91302" bIns="4565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30388"/>
            <a:ext cx="2946346" cy="497838"/>
          </a:xfrm>
          <a:prstGeom prst="rect">
            <a:avLst/>
          </a:prstGeom>
        </p:spPr>
        <p:txBody>
          <a:bodyPr vert="horz" lIns="91302" tIns="45651" rIns="91302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5" y="9430388"/>
            <a:ext cx="2946345" cy="497838"/>
          </a:xfrm>
          <a:prstGeom prst="rect">
            <a:avLst/>
          </a:prstGeom>
        </p:spPr>
        <p:txBody>
          <a:bodyPr vert="horz" lIns="91302" tIns="45651" rIns="91302" bIns="45651" rtlCol="0" anchor="b"/>
          <a:lstStyle>
            <a:lvl1pPr algn="r">
              <a:defRPr sz="1200"/>
            </a:lvl1pPr>
          </a:lstStyle>
          <a:p>
            <a:fld id="{3318DF03-F176-45E7-8DDA-F59CF989B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06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64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05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87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3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04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5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39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35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75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5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34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56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4A77-5833-4543-ADC1-7DAD02BE28D0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02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4" y="1808714"/>
            <a:ext cx="12171660" cy="50376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" y="965108"/>
            <a:ext cx="2881690" cy="1625835"/>
          </a:xfrm>
          <a:prstGeom prst="rect">
            <a:avLst/>
          </a:prstGeom>
        </p:spPr>
      </p:pic>
      <p:pic>
        <p:nvPicPr>
          <p:cNvPr id="487" name="Рисунок 4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0" y="2778858"/>
            <a:ext cx="2602815" cy="1609561"/>
          </a:xfrm>
          <a:prstGeom prst="rect">
            <a:avLst/>
          </a:prstGeom>
        </p:spPr>
      </p:pic>
      <p:sp>
        <p:nvSpPr>
          <p:cNvPr id="426" name="Rectangle 93"/>
          <p:cNvSpPr>
            <a:spLocks noChangeArrowheads="1"/>
          </p:cNvSpPr>
          <p:nvPr/>
        </p:nvSpPr>
        <p:spPr bwMode="auto">
          <a:xfrm>
            <a:off x="9953214" y="4195042"/>
            <a:ext cx="2228852" cy="1850368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560879">
              <a:defRPr/>
            </a:pPr>
            <a:endParaRPr lang="ru-RU" altLang="ru-RU" sz="11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8" name="Таблица 427">
            <a:extLst>
              <a:ext uri="{FF2B5EF4-FFF2-40B4-BE49-F238E27FC236}">
                <a16:creationId xmlns:a16="http://schemas.microsoft.com/office/drawing/2014/main" id="{7BD17560-24AB-4085-9401-2FD6087B3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809937"/>
              </p:ext>
            </p:extLst>
          </p:nvPr>
        </p:nvGraphicFramePr>
        <p:xfrm>
          <a:off x="2925454" y="740503"/>
          <a:ext cx="9161955" cy="1112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6527">
                  <a:extLst>
                    <a:ext uri="{9D8B030D-6E8A-4147-A177-3AD203B41FA5}">
                      <a16:colId xmlns:a16="http://schemas.microsoft.com/office/drawing/2014/main" val="935839010"/>
                    </a:ext>
                  </a:extLst>
                </a:gridCol>
                <a:gridCol w="504202">
                  <a:extLst>
                    <a:ext uri="{9D8B030D-6E8A-4147-A177-3AD203B41FA5}">
                      <a16:colId xmlns:a16="http://schemas.microsoft.com/office/drawing/2014/main" val="3624060115"/>
                    </a:ext>
                  </a:extLst>
                </a:gridCol>
                <a:gridCol w="557786">
                  <a:extLst>
                    <a:ext uri="{9D8B030D-6E8A-4147-A177-3AD203B41FA5}">
                      <a16:colId xmlns:a16="http://schemas.microsoft.com/office/drawing/2014/main" val="3138841617"/>
                    </a:ext>
                  </a:extLst>
                </a:gridCol>
                <a:gridCol w="485804">
                  <a:extLst>
                    <a:ext uri="{9D8B030D-6E8A-4147-A177-3AD203B41FA5}">
                      <a16:colId xmlns:a16="http://schemas.microsoft.com/office/drawing/2014/main" val="3973663687"/>
                    </a:ext>
                  </a:extLst>
                </a:gridCol>
                <a:gridCol w="828828">
                  <a:extLst>
                    <a:ext uri="{9D8B030D-6E8A-4147-A177-3AD203B41FA5}">
                      <a16:colId xmlns:a16="http://schemas.microsoft.com/office/drawing/2014/main" val="1850261530"/>
                    </a:ext>
                  </a:extLst>
                </a:gridCol>
                <a:gridCol w="860881">
                  <a:extLst>
                    <a:ext uri="{9D8B030D-6E8A-4147-A177-3AD203B41FA5}">
                      <a16:colId xmlns:a16="http://schemas.microsoft.com/office/drawing/2014/main" val="1388489141"/>
                    </a:ext>
                  </a:extLst>
                </a:gridCol>
                <a:gridCol w="1380813">
                  <a:extLst>
                    <a:ext uri="{9D8B030D-6E8A-4147-A177-3AD203B41FA5}">
                      <a16:colId xmlns:a16="http://schemas.microsoft.com/office/drawing/2014/main" val="902352844"/>
                    </a:ext>
                  </a:extLst>
                </a:gridCol>
                <a:gridCol w="986508">
                  <a:extLst>
                    <a:ext uri="{9D8B030D-6E8A-4147-A177-3AD203B41FA5}">
                      <a16:colId xmlns:a16="http://schemas.microsoft.com/office/drawing/2014/main" val="3929854928"/>
                    </a:ext>
                  </a:extLst>
                </a:gridCol>
                <a:gridCol w="770047">
                  <a:extLst>
                    <a:ext uri="{9D8B030D-6E8A-4147-A177-3AD203B41FA5}">
                      <a16:colId xmlns:a16="http://schemas.microsoft.com/office/drawing/2014/main" val="2744305664"/>
                    </a:ext>
                  </a:extLst>
                </a:gridCol>
                <a:gridCol w="800246">
                  <a:extLst>
                    <a:ext uri="{9D8B030D-6E8A-4147-A177-3AD203B41FA5}">
                      <a16:colId xmlns:a16="http://schemas.microsoft.com/office/drawing/2014/main" val="2387366401"/>
                    </a:ext>
                  </a:extLst>
                </a:gridCol>
                <a:gridCol w="810313">
                  <a:extLst>
                    <a:ext uri="{9D8B030D-6E8A-4147-A177-3AD203B41FA5}">
                      <a16:colId xmlns:a16="http://schemas.microsoft.com/office/drawing/2014/main" val="3548019371"/>
                    </a:ext>
                  </a:extLst>
                </a:gridCol>
              </a:tblGrid>
              <a:tr h="38146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 в зоне возможного подтопления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подтопления,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Домов/приусадебных участков  в зоне подтопления, 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 в зоне ЧС,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Протяжённость затопленных дорог, 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мостов в зоне затопления,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ПОО в зоне подтопления,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СЗО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зоне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453028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домов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Население, чел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 чел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417777"/>
                  </a:ext>
                </a:extLst>
              </a:tr>
              <a:tr h="1298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х.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Трудобеликовский</a:t>
                      </a:r>
                      <a:endParaRPr lang="ru-RU" sz="9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3340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9580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1750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0/53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964512"/>
                  </a:ext>
                </a:extLst>
              </a:tr>
              <a:tr h="1324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Всего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3340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9580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1750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0/53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488328"/>
                  </a:ext>
                </a:extLst>
              </a:tr>
            </a:tbl>
          </a:graphicData>
        </a:graphic>
      </p:graphicFrame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4" name="Прямоугольник 483"/>
          <p:cNvSpPr/>
          <p:nvPr/>
        </p:nvSpPr>
        <p:spPr>
          <a:xfrm>
            <a:off x="6530" y="732343"/>
            <a:ext cx="2887422" cy="232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метеопараметров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ПОСЛЕДСТВИЙ (МОДЕЛЬ) ПОДТОПЛЕНИЯ</a:t>
            </a:r>
            <a:endParaRPr lang="ru-RU" i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Х. ТРУДОБЕЛИКОВСКИЙ КРАСНОАРМЕЙСКОГО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КРАСНОДАРСКОГО КРАЯ</a:t>
            </a:r>
          </a:p>
          <a:p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kern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10.02.2024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7" name="Прямоугольник 446"/>
          <p:cNvSpPr/>
          <p:nvPr/>
        </p:nvSpPr>
        <p:spPr>
          <a:xfrm>
            <a:off x="6531" y="2562550"/>
            <a:ext cx="2890236" cy="2407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высот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31" y="965174"/>
            <a:ext cx="2890237" cy="1597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4" name="Прямоугольник 513"/>
          <p:cNvSpPr/>
          <p:nvPr/>
        </p:nvSpPr>
        <p:spPr>
          <a:xfrm>
            <a:off x="6531" y="2807252"/>
            <a:ext cx="2890237" cy="1586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7" name="Text Box 97"/>
          <p:cNvSpPr txBox="1">
            <a:spLocks noChangeArrowheads="1"/>
          </p:cNvSpPr>
          <p:nvPr/>
        </p:nvSpPr>
        <p:spPr bwMode="auto">
          <a:xfrm>
            <a:off x="10109626" y="4153940"/>
            <a:ext cx="1888067" cy="32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0647" tIns="85325" rIns="170647" bIns="8532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449" name="Text Box 97"/>
          <p:cNvSpPr txBox="1">
            <a:spLocks noChangeArrowheads="1"/>
          </p:cNvSpPr>
          <p:nvPr/>
        </p:nvSpPr>
        <p:spPr bwMode="auto">
          <a:xfrm>
            <a:off x="10243871" y="4786265"/>
            <a:ext cx="78443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altLang="ru-RU" sz="1000" b="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гидропост</a:t>
            </a:r>
            <a:endParaRPr lang="ru-RU" altLang="ru-RU" sz="10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" name="AutoShape 9"/>
          <p:cNvSpPr>
            <a:spLocks noChangeArrowheads="1"/>
          </p:cNvSpPr>
          <p:nvPr/>
        </p:nvSpPr>
        <p:spPr bwMode="auto">
          <a:xfrm>
            <a:off x="10003135" y="4836257"/>
            <a:ext cx="169407" cy="126609"/>
          </a:xfrm>
          <a:prstGeom prst="triangle">
            <a:avLst>
              <a:gd name="adj" fmla="val 49991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53" tIns="45623" rIns="91253" bIns="45623" anchor="ctr"/>
          <a:lstStyle/>
          <a:p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" name="Прямоугольник 450"/>
          <p:cNvSpPr/>
          <p:nvPr/>
        </p:nvSpPr>
        <p:spPr bwMode="auto">
          <a:xfrm>
            <a:off x="10013685" y="5068305"/>
            <a:ext cx="150282" cy="150284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2" name="Прямоугольник 451"/>
          <p:cNvSpPr/>
          <p:nvPr/>
        </p:nvSpPr>
        <p:spPr bwMode="auto">
          <a:xfrm>
            <a:off x="10013685" y="5287209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3" name="Text Box 97"/>
          <p:cNvSpPr txBox="1">
            <a:spLocks noChangeArrowheads="1"/>
          </p:cNvSpPr>
          <p:nvPr/>
        </p:nvSpPr>
        <p:spPr bwMode="auto">
          <a:xfrm>
            <a:off x="10243871" y="5030151"/>
            <a:ext cx="887029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подтоплено</a:t>
            </a:r>
          </a:p>
        </p:txBody>
      </p:sp>
      <p:sp>
        <p:nvSpPr>
          <p:cNvPr id="454" name="Text Box 97"/>
          <p:cNvSpPr txBox="1">
            <a:spLocks noChangeArrowheads="1"/>
          </p:cNvSpPr>
          <p:nvPr/>
        </p:nvSpPr>
        <p:spPr bwMode="auto">
          <a:xfrm>
            <a:off x="10243871" y="5240587"/>
            <a:ext cx="192096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прогнозируется подтопление</a:t>
            </a:r>
          </a:p>
        </p:txBody>
      </p:sp>
      <p:sp>
        <p:nvSpPr>
          <p:cNvPr id="455" name="Text Box 97"/>
          <p:cNvSpPr txBox="1">
            <a:spLocks noChangeArrowheads="1"/>
          </p:cNvSpPr>
          <p:nvPr/>
        </p:nvSpPr>
        <p:spPr bwMode="auto">
          <a:xfrm>
            <a:off x="10121848" y="5402788"/>
            <a:ext cx="1553737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зона подтопления</a:t>
            </a:r>
          </a:p>
        </p:txBody>
      </p:sp>
      <p:sp>
        <p:nvSpPr>
          <p:cNvPr id="456" name="Полилиния 455"/>
          <p:cNvSpPr/>
          <p:nvPr/>
        </p:nvSpPr>
        <p:spPr>
          <a:xfrm>
            <a:off x="10038143" y="5511832"/>
            <a:ext cx="148568" cy="108099"/>
          </a:xfrm>
          <a:custGeom>
            <a:avLst/>
            <a:gdLst>
              <a:gd name="connsiteX0" fmla="*/ 0 w 325925"/>
              <a:gd name="connsiteY0" fmla="*/ 73060 h 244640"/>
              <a:gd name="connsiteX1" fmla="*/ 0 w 325925"/>
              <a:gd name="connsiteY1" fmla="*/ 73060 h 244640"/>
              <a:gd name="connsiteX2" fmla="*/ 262551 w 325925"/>
              <a:gd name="connsiteY2" fmla="*/ 236022 h 244640"/>
              <a:gd name="connsiteX3" fmla="*/ 325925 w 325925"/>
              <a:gd name="connsiteY3" fmla="*/ 199808 h 244640"/>
              <a:gd name="connsiteX4" fmla="*/ 298764 w 325925"/>
              <a:gd name="connsiteY4" fmla="*/ 54953 h 244640"/>
              <a:gd name="connsiteX5" fmla="*/ 280657 w 325925"/>
              <a:gd name="connsiteY5" fmla="*/ 27792 h 244640"/>
              <a:gd name="connsiteX6" fmla="*/ 226337 w 325925"/>
              <a:gd name="connsiteY6" fmla="*/ 632 h 244640"/>
              <a:gd name="connsiteX7" fmla="*/ 81481 w 325925"/>
              <a:gd name="connsiteY7" fmla="*/ 27792 h 244640"/>
              <a:gd name="connsiteX8" fmla="*/ 45267 w 325925"/>
              <a:gd name="connsiteY8" fmla="*/ 73060 h 244640"/>
              <a:gd name="connsiteX9" fmla="*/ 0 w 325925"/>
              <a:gd name="connsiteY9" fmla="*/ 73060 h 24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925" h="244640">
                <a:moveTo>
                  <a:pt x="0" y="73060"/>
                </a:moveTo>
                <a:lnTo>
                  <a:pt x="0" y="73060"/>
                </a:lnTo>
                <a:cubicBezTo>
                  <a:pt x="87517" y="127381"/>
                  <a:pt x="169897" y="191019"/>
                  <a:pt x="262551" y="236022"/>
                </a:cubicBezTo>
                <a:cubicBezTo>
                  <a:pt x="314355" y="261184"/>
                  <a:pt x="317268" y="225779"/>
                  <a:pt x="325925" y="199808"/>
                </a:cubicBezTo>
                <a:cubicBezTo>
                  <a:pt x="322739" y="167949"/>
                  <a:pt x="321574" y="89169"/>
                  <a:pt x="298764" y="54953"/>
                </a:cubicBezTo>
                <a:cubicBezTo>
                  <a:pt x="292728" y="45899"/>
                  <a:pt x="288351" y="35486"/>
                  <a:pt x="280657" y="27792"/>
                </a:cubicBezTo>
                <a:cubicBezTo>
                  <a:pt x="263107" y="10241"/>
                  <a:pt x="248428" y="7995"/>
                  <a:pt x="226337" y="632"/>
                </a:cubicBezTo>
                <a:cubicBezTo>
                  <a:pt x="205508" y="2234"/>
                  <a:pt x="111594" y="-9850"/>
                  <a:pt x="81481" y="27792"/>
                </a:cubicBezTo>
                <a:cubicBezTo>
                  <a:pt x="46674" y="71301"/>
                  <a:pt x="105810" y="42789"/>
                  <a:pt x="45267" y="73060"/>
                </a:cubicBezTo>
                <a:cubicBezTo>
                  <a:pt x="36731" y="77328"/>
                  <a:pt x="7544" y="73060"/>
                  <a:pt x="0" y="73060"/>
                </a:cubicBezTo>
                <a:close/>
              </a:path>
            </a:pathLst>
          </a:cu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" name="TextBox 5"/>
          <p:cNvSpPr txBox="1">
            <a:spLocks noChangeArrowheads="1"/>
          </p:cNvSpPr>
          <p:nvPr/>
        </p:nvSpPr>
        <p:spPr bwMode="auto">
          <a:xfrm>
            <a:off x="10944336" y="4531557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населенный пункт</a:t>
            </a:r>
          </a:p>
        </p:txBody>
      </p:sp>
      <p:sp>
        <p:nvSpPr>
          <p:cNvPr id="458" name="Прямоугольная выноска 457"/>
          <p:cNvSpPr>
            <a:spLocks noChangeArrowheads="1"/>
          </p:cNvSpPr>
          <p:nvPr/>
        </p:nvSpPr>
        <p:spPr bwMode="auto">
          <a:xfrm>
            <a:off x="10027366" y="4560929"/>
            <a:ext cx="840577" cy="203664"/>
          </a:xfrm>
          <a:prstGeom prst="wedgeRectCallout">
            <a:avLst>
              <a:gd name="adj1" fmla="val -7762"/>
              <a:gd name="adj2" fmla="val -3969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 lIns="49289" tIns="24647" rIns="49289" bIns="2464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Курджиново</a:t>
            </a:r>
            <a:endParaRPr lang="ru-RU" alt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9" name="Прямая соединительная линия 458"/>
          <p:cNvCxnSpPr/>
          <p:nvPr/>
        </p:nvCxnSpPr>
        <p:spPr>
          <a:xfrm>
            <a:off x="10035342" y="5749131"/>
            <a:ext cx="1485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" name="Text Box 97"/>
          <p:cNvSpPr txBox="1">
            <a:spLocks noChangeArrowheads="1"/>
          </p:cNvSpPr>
          <p:nvPr/>
        </p:nvSpPr>
        <p:spPr bwMode="auto">
          <a:xfrm>
            <a:off x="10125167" y="5568996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автодороги</a:t>
            </a:r>
          </a:p>
        </p:txBody>
      </p:sp>
      <p:cxnSp>
        <p:nvCxnSpPr>
          <p:cNvPr id="461" name="Прямая соединительная линия 460"/>
          <p:cNvCxnSpPr/>
          <p:nvPr/>
        </p:nvCxnSpPr>
        <p:spPr>
          <a:xfrm>
            <a:off x="10038007" y="5930853"/>
            <a:ext cx="1485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Text Box 97"/>
          <p:cNvSpPr txBox="1">
            <a:spLocks noChangeArrowheads="1"/>
          </p:cNvSpPr>
          <p:nvPr/>
        </p:nvSpPr>
        <p:spPr bwMode="auto">
          <a:xfrm>
            <a:off x="10127832" y="5750718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ж/д пути</a:t>
            </a:r>
          </a:p>
        </p:txBody>
      </p:sp>
      <p:sp>
        <p:nvSpPr>
          <p:cNvPr id="437" name="Rectangle 8"/>
          <p:cNvSpPr>
            <a:spLocks noChangeArrowheads="1"/>
          </p:cNvSpPr>
          <p:nvPr/>
        </p:nvSpPr>
        <p:spPr bwMode="auto">
          <a:xfrm>
            <a:off x="1062192" y="3604866"/>
            <a:ext cx="1387550" cy="18030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41399" tIns="20702" rIns="41399" bIns="20702">
            <a:spAutoFit/>
          </a:bodyPr>
          <a:lstStyle>
            <a:defPPr>
              <a:defRPr lang="ru-RU"/>
            </a:defPPr>
            <a:lvl1pPr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1313" indent="1158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4213" indent="2301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7113" indent="3444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0013" indent="4587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sz="9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х. </a:t>
            </a:r>
            <a:r>
              <a:rPr lang="ru-RU" altLang="ru-RU" sz="9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Трудобеликовский</a:t>
            </a:r>
            <a:endParaRPr lang="ru-RU" altLang="ru-RU" sz="9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0" name="Прямая со стрелкой 439"/>
          <p:cNvCxnSpPr>
            <a:cxnSpLocks/>
          </p:cNvCxnSpPr>
          <p:nvPr/>
        </p:nvCxnSpPr>
        <p:spPr>
          <a:xfrm flipH="1" flipV="1">
            <a:off x="7315200" y="5353882"/>
            <a:ext cx="843472" cy="349073"/>
          </a:xfrm>
          <a:prstGeom prst="straightConnector1">
            <a:avLst/>
          </a:prstGeom>
          <a:ln w="22225">
            <a:solidFill>
              <a:srgbClr val="181DF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TextBox 454"/>
          <p:cNvSpPr txBox="1"/>
          <p:nvPr/>
        </p:nvSpPr>
        <p:spPr>
          <a:xfrm rot="1324853">
            <a:off x="6853983" y="5026538"/>
            <a:ext cx="2039670" cy="53429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02405" tIns="51203" rIns="102405" bIns="5120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790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181D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879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 </a:t>
            </a:r>
            <a:r>
              <a:rPr lang="ru-RU" sz="1400" b="1" dirty="0" smtClean="0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Протока</a:t>
            </a:r>
            <a:endParaRPr lang="ru-RU" sz="1400" b="1" dirty="0">
              <a:solidFill>
                <a:srgbClr val="181D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8" name="Рисунок 4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40" y="2808585"/>
            <a:ext cx="294928" cy="1582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2" name="Прямоугольник 481"/>
          <p:cNvSpPr/>
          <p:nvPr/>
        </p:nvSpPr>
        <p:spPr>
          <a:xfrm>
            <a:off x="5282377" y="2303970"/>
            <a:ext cx="1717075" cy="2585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48" tIns="52973" rIns="105948" bIns="52973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х.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Трудобеликовский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0" name="Таблица 4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404041"/>
              </p:ext>
            </p:extLst>
          </p:nvPr>
        </p:nvGraphicFramePr>
        <p:xfrm>
          <a:off x="10381980" y="2235915"/>
          <a:ext cx="1717074" cy="365760"/>
        </p:xfrm>
        <a:graphic>
          <a:graphicData uri="http://schemas.openxmlformats.org/drawingml/2006/table">
            <a:tbl>
              <a:tblPr/>
              <a:tblGrid>
                <a:gridCol w="1717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72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Гидропост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21" name="Прямоугольник 420"/>
          <p:cNvSpPr/>
          <p:nvPr/>
        </p:nvSpPr>
        <p:spPr bwMode="auto">
          <a:xfrm>
            <a:off x="6956976" y="44093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2" name="Прямоугольник 421"/>
          <p:cNvSpPr/>
          <p:nvPr/>
        </p:nvSpPr>
        <p:spPr bwMode="auto">
          <a:xfrm>
            <a:off x="7109376" y="45617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3" name="Прямоугольник 422"/>
          <p:cNvSpPr/>
          <p:nvPr/>
        </p:nvSpPr>
        <p:spPr bwMode="auto">
          <a:xfrm>
            <a:off x="7026364" y="453636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Прямоугольник 423"/>
          <p:cNvSpPr/>
          <p:nvPr/>
        </p:nvSpPr>
        <p:spPr bwMode="auto">
          <a:xfrm>
            <a:off x="7109376" y="45617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Прямоугольник 424"/>
          <p:cNvSpPr/>
          <p:nvPr/>
        </p:nvSpPr>
        <p:spPr bwMode="auto">
          <a:xfrm>
            <a:off x="7261776" y="47141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Прямоугольник 428"/>
          <p:cNvSpPr/>
          <p:nvPr/>
        </p:nvSpPr>
        <p:spPr bwMode="auto">
          <a:xfrm>
            <a:off x="7178764" y="468876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" name="Прямоугольник 429"/>
          <p:cNvSpPr/>
          <p:nvPr/>
        </p:nvSpPr>
        <p:spPr bwMode="auto">
          <a:xfrm>
            <a:off x="6842668" y="4585536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Прямоугольник 430"/>
          <p:cNvSpPr/>
          <p:nvPr/>
        </p:nvSpPr>
        <p:spPr bwMode="auto">
          <a:xfrm>
            <a:off x="6995068" y="4737936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2" name="Прямоугольник 431"/>
          <p:cNvSpPr/>
          <p:nvPr/>
        </p:nvSpPr>
        <p:spPr bwMode="auto">
          <a:xfrm>
            <a:off x="6912056" y="471257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3" name="Прямоугольник 432"/>
          <p:cNvSpPr/>
          <p:nvPr/>
        </p:nvSpPr>
        <p:spPr bwMode="auto">
          <a:xfrm>
            <a:off x="7261776" y="47141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" name="Прямоугольник 433"/>
          <p:cNvSpPr/>
          <p:nvPr/>
        </p:nvSpPr>
        <p:spPr bwMode="auto">
          <a:xfrm>
            <a:off x="7349036" y="47141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6" name="Прямоугольник 435"/>
          <p:cNvSpPr/>
          <p:nvPr/>
        </p:nvSpPr>
        <p:spPr bwMode="auto">
          <a:xfrm>
            <a:off x="7061559" y="465513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8" name="Прямоугольник 437"/>
          <p:cNvSpPr/>
          <p:nvPr/>
        </p:nvSpPr>
        <p:spPr bwMode="auto">
          <a:xfrm>
            <a:off x="7222638" y="4780364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Прямоугольник 438"/>
          <p:cNvSpPr/>
          <p:nvPr/>
        </p:nvSpPr>
        <p:spPr bwMode="auto">
          <a:xfrm>
            <a:off x="7261776" y="4624321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2" name="Прямоугольник 441"/>
          <p:cNvSpPr/>
          <p:nvPr/>
        </p:nvSpPr>
        <p:spPr bwMode="auto">
          <a:xfrm>
            <a:off x="7130085" y="4753794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3" name="Прямоугольник 442"/>
          <p:cNvSpPr/>
          <p:nvPr/>
        </p:nvSpPr>
        <p:spPr bwMode="auto">
          <a:xfrm>
            <a:off x="7261776" y="47141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4" name="Прямоугольник 443"/>
          <p:cNvSpPr/>
          <p:nvPr/>
        </p:nvSpPr>
        <p:spPr bwMode="auto">
          <a:xfrm>
            <a:off x="7090656" y="445248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5" name="Прямоугольник 444"/>
          <p:cNvSpPr/>
          <p:nvPr/>
        </p:nvSpPr>
        <p:spPr bwMode="auto">
          <a:xfrm>
            <a:off x="6764441" y="4573220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6" name="Прямоугольник 445"/>
          <p:cNvSpPr/>
          <p:nvPr/>
        </p:nvSpPr>
        <p:spPr bwMode="auto">
          <a:xfrm>
            <a:off x="7394123" y="4622375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8" name="Прямоугольник 447"/>
          <p:cNvSpPr/>
          <p:nvPr/>
        </p:nvSpPr>
        <p:spPr bwMode="auto">
          <a:xfrm>
            <a:off x="6977256" y="460351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3" name="Прямоугольник 462"/>
          <p:cNvSpPr/>
          <p:nvPr/>
        </p:nvSpPr>
        <p:spPr bwMode="auto">
          <a:xfrm>
            <a:off x="7327132" y="4560929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4" name="Прямоугольник 463"/>
          <p:cNvSpPr/>
          <p:nvPr/>
        </p:nvSpPr>
        <p:spPr bwMode="auto">
          <a:xfrm>
            <a:off x="7414176" y="4546650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5" name="Прямоугольник 464"/>
          <p:cNvSpPr/>
          <p:nvPr/>
        </p:nvSpPr>
        <p:spPr bwMode="auto">
          <a:xfrm>
            <a:off x="7276165" y="4471046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6" name="Прямоугольник 465"/>
          <p:cNvSpPr/>
          <p:nvPr/>
        </p:nvSpPr>
        <p:spPr bwMode="auto">
          <a:xfrm>
            <a:off x="7203581" y="44454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7" name="Прямоугольник 466"/>
          <p:cNvSpPr/>
          <p:nvPr/>
        </p:nvSpPr>
        <p:spPr bwMode="auto">
          <a:xfrm>
            <a:off x="6723598" y="4242626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8" name="Прямоугольник 467"/>
          <p:cNvSpPr/>
          <p:nvPr/>
        </p:nvSpPr>
        <p:spPr bwMode="auto">
          <a:xfrm>
            <a:off x="6875998" y="4395026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9" name="Прямоугольник 468"/>
          <p:cNvSpPr/>
          <p:nvPr/>
        </p:nvSpPr>
        <p:spPr bwMode="auto">
          <a:xfrm>
            <a:off x="6792986" y="436966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0" name="Прямоугольник 469"/>
          <p:cNvSpPr/>
          <p:nvPr/>
        </p:nvSpPr>
        <p:spPr bwMode="auto">
          <a:xfrm>
            <a:off x="6942489" y="43122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" name="Прямоугольник 470"/>
          <p:cNvSpPr/>
          <p:nvPr/>
        </p:nvSpPr>
        <p:spPr bwMode="auto">
          <a:xfrm>
            <a:off x="6858186" y="426060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2" name="Прямоугольник 471"/>
          <p:cNvSpPr/>
          <p:nvPr/>
        </p:nvSpPr>
        <p:spPr bwMode="auto">
          <a:xfrm>
            <a:off x="7174732" y="4523115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3" name="Прямоугольник 472"/>
          <p:cNvSpPr/>
          <p:nvPr/>
        </p:nvSpPr>
        <p:spPr bwMode="auto">
          <a:xfrm>
            <a:off x="7178764" y="4612560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4" name="Прямоугольник 473"/>
          <p:cNvSpPr/>
          <p:nvPr/>
        </p:nvSpPr>
        <p:spPr bwMode="auto">
          <a:xfrm>
            <a:off x="7243056" y="4528679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5" name="Прямоугольник 474"/>
          <p:cNvSpPr/>
          <p:nvPr/>
        </p:nvSpPr>
        <p:spPr bwMode="auto">
          <a:xfrm>
            <a:off x="7028398" y="447121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6" name="Прямоугольник 475"/>
          <p:cNvSpPr/>
          <p:nvPr/>
        </p:nvSpPr>
        <p:spPr bwMode="auto">
          <a:xfrm>
            <a:off x="7094889" y="4388419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7" name="Прямоугольник 476"/>
          <p:cNvSpPr/>
          <p:nvPr/>
        </p:nvSpPr>
        <p:spPr bwMode="auto">
          <a:xfrm>
            <a:off x="6866468" y="4504559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0" name="Прямоугольник 479"/>
          <p:cNvSpPr/>
          <p:nvPr/>
        </p:nvSpPr>
        <p:spPr bwMode="auto">
          <a:xfrm>
            <a:off x="6783456" y="4479200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" name="Прямоугольник 480"/>
          <p:cNvSpPr/>
          <p:nvPr/>
        </p:nvSpPr>
        <p:spPr bwMode="auto">
          <a:xfrm>
            <a:off x="6775987" y="4671256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5" name="Прямоугольник 484"/>
          <p:cNvSpPr/>
          <p:nvPr/>
        </p:nvSpPr>
        <p:spPr bwMode="auto">
          <a:xfrm>
            <a:off x="6692975" y="464589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6" name="Прямоугольник 485"/>
          <p:cNvSpPr/>
          <p:nvPr/>
        </p:nvSpPr>
        <p:spPr bwMode="auto">
          <a:xfrm>
            <a:off x="6904572" y="4647430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9" name="Rectangle 152"/>
          <p:cNvSpPr>
            <a:spLocks noChangeArrowheads="1"/>
          </p:cNvSpPr>
          <p:nvPr/>
        </p:nvSpPr>
        <p:spPr bwMode="auto">
          <a:xfrm>
            <a:off x="10454066" y="630766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r>
              <a:rPr lang="ru-RU" altLang="ru-RU" sz="7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16:00 10.02.2024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А.В. Мизюгина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sp>
        <p:nvSpPr>
          <p:cNvPr id="483" name="Прямоугольник 482"/>
          <p:cNvSpPr/>
          <p:nvPr/>
        </p:nvSpPr>
        <p:spPr bwMode="auto">
          <a:xfrm>
            <a:off x="6703455" y="4312984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9" name="Прямоугольник 488"/>
          <p:cNvSpPr/>
          <p:nvPr/>
        </p:nvSpPr>
        <p:spPr bwMode="auto">
          <a:xfrm>
            <a:off x="7018872" y="4352143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0" name="Прямоугольник 489"/>
          <p:cNvSpPr/>
          <p:nvPr/>
        </p:nvSpPr>
        <p:spPr bwMode="auto">
          <a:xfrm>
            <a:off x="7028398" y="4256893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" name="Прямоугольник 490"/>
          <p:cNvSpPr/>
          <p:nvPr/>
        </p:nvSpPr>
        <p:spPr bwMode="auto">
          <a:xfrm>
            <a:off x="7180798" y="4361663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2" name="Прямоугольник 491"/>
          <p:cNvSpPr/>
          <p:nvPr/>
        </p:nvSpPr>
        <p:spPr bwMode="auto">
          <a:xfrm>
            <a:off x="7147457" y="429021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3" name="Прямоугольник 492"/>
          <p:cNvSpPr/>
          <p:nvPr/>
        </p:nvSpPr>
        <p:spPr bwMode="auto">
          <a:xfrm>
            <a:off x="7280805" y="4385462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4" name="Прямоугольник 493"/>
          <p:cNvSpPr/>
          <p:nvPr/>
        </p:nvSpPr>
        <p:spPr bwMode="auto">
          <a:xfrm>
            <a:off x="7385591" y="444261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5" name="Прямоугольник 494"/>
          <p:cNvSpPr/>
          <p:nvPr/>
        </p:nvSpPr>
        <p:spPr bwMode="auto">
          <a:xfrm>
            <a:off x="7509413" y="4499763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6" name="Прямоугольник 495"/>
          <p:cNvSpPr/>
          <p:nvPr/>
        </p:nvSpPr>
        <p:spPr bwMode="auto">
          <a:xfrm>
            <a:off x="7504639" y="4423549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7" name="Прямоугольник 496"/>
          <p:cNvSpPr/>
          <p:nvPr/>
        </p:nvSpPr>
        <p:spPr bwMode="auto">
          <a:xfrm>
            <a:off x="6456879" y="3985400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8" name="Прямоугольник 497"/>
          <p:cNvSpPr/>
          <p:nvPr/>
        </p:nvSpPr>
        <p:spPr bwMode="auto">
          <a:xfrm>
            <a:off x="6609279" y="4090170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9" name="Прямоугольник 498"/>
          <p:cNvSpPr/>
          <p:nvPr/>
        </p:nvSpPr>
        <p:spPr bwMode="auto">
          <a:xfrm>
            <a:off x="6575938" y="4018725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0" name="Прямоугольник 499"/>
          <p:cNvSpPr/>
          <p:nvPr/>
        </p:nvSpPr>
        <p:spPr bwMode="auto">
          <a:xfrm>
            <a:off x="6709286" y="4113969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" name="Прямоугольник 500"/>
          <p:cNvSpPr/>
          <p:nvPr/>
        </p:nvSpPr>
        <p:spPr bwMode="auto">
          <a:xfrm>
            <a:off x="6814072" y="4171125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2" name="Прямоугольник 501"/>
          <p:cNvSpPr/>
          <p:nvPr/>
        </p:nvSpPr>
        <p:spPr bwMode="auto">
          <a:xfrm>
            <a:off x="6937894" y="4228270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3" name="Прямоугольник 502"/>
          <p:cNvSpPr/>
          <p:nvPr/>
        </p:nvSpPr>
        <p:spPr bwMode="auto">
          <a:xfrm>
            <a:off x="6933120" y="4152056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" name="Прямоугольник 531"/>
          <p:cNvSpPr/>
          <p:nvPr/>
        </p:nvSpPr>
        <p:spPr bwMode="auto">
          <a:xfrm>
            <a:off x="6680728" y="4390263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3" name="Прямоугольник 532"/>
          <p:cNvSpPr/>
          <p:nvPr/>
        </p:nvSpPr>
        <p:spPr bwMode="auto">
          <a:xfrm>
            <a:off x="6390194" y="407111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4" name="Прямоугольник 533"/>
          <p:cNvSpPr/>
          <p:nvPr/>
        </p:nvSpPr>
        <p:spPr bwMode="auto">
          <a:xfrm>
            <a:off x="6542594" y="417588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5" name="Прямоугольник 534"/>
          <p:cNvSpPr/>
          <p:nvPr/>
        </p:nvSpPr>
        <p:spPr bwMode="auto">
          <a:xfrm>
            <a:off x="6509253" y="4104443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6" name="Прямоугольник 535"/>
          <p:cNvSpPr/>
          <p:nvPr/>
        </p:nvSpPr>
        <p:spPr bwMode="auto">
          <a:xfrm>
            <a:off x="6642601" y="419968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085071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9" y="751458"/>
            <a:ext cx="12171661" cy="60948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" y="971813"/>
            <a:ext cx="2876429" cy="16298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5" y="2803897"/>
            <a:ext cx="2591487" cy="1586926"/>
          </a:xfrm>
          <a:prstGeom prst="rect">
            <a:avLst/>
          </a:prstGeom>
        </p:spPr>
      </p:pic>
      <p:sp>
        <p:nvSpPr>
          <p:cNvPr id="426" name="Rectangle 93"/>
          <p:cNvSpPr>
            <a:spLocks noChangeArrowheads="1"/>
          </p:cNvSpPr>
          <p:nvPr/>
        </p:nvSpPr>
        <p:spPr bwMode="auto">
          <a:xfrm>
            <a:off x="9953214" y="4195042"/>
            <a:ext cx="2228852" cy="1850368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560879">
              <a:defRPr/>
            </a:pPr>
            <a:endParaRPr lang="ru-RU" altLang="ru-RU" sz="11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8" name="Таблица 427">
            <a:extLst>
              <a:ext uri="{FF2B5EF4-FFF2-40B4-BE49-F238E27FC236}">
                <a16:creationId xmlns:a16="http://schemas.microsoft.com/office/drawing/2014/main" id="{7BD17560-24AB-4085-9401-2FD6087B3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663216"/>
              </p:ext>
            </p:extLst>
          </p:nvPr>
        </p:nvGraphicFramePr>
        <p:xfrm>
          <a:off x="2925454" y="740503"/>
          <a:ext cx="9161955" cy="1112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6527">
                  <a:extLst>
                    <a:ext uri="{9D8B030D-6E8A-4147-A177-3AD203B41FA5}">
                      <a16:colId xmlns:a16="http://schemas.microsoft.com/office/drawing/2014/main" val="935839010"/>
                    </a:ext>
                  </a:extLst>
                </a:gridCol>
                <a:gridCol w="504202">
                  <a:extLst>
                    <a:ext uri="{9D8B030D-6E8A-4147-A177-3AD203B41FA5}">
                      <a16:colId xmlns:a16="http://schemas.microsoft.com/office/drawing/2014/main" val="3624060115"/>
                    </a:ext>
                  </a:extLst>
                </a:gridCol>
                <a:gridCol w="557786">
                  <a:extLst>
                    <a:ext uri="{9D8B030D-6E8A-4147-A177-3AD203B41FA5}">
                      <a16:colId xmlns:a16="http://schemas.microsoft.com/office/drawing/2014/main" val="3138841617"/>
                    </a:ext>
                  </a:extLst>
                </a:gridCol>
                <a:gridCol w="485804">
                  <a:extLst>
                    <a:ext uri="{9D8B030D-6E8A-4147-A177-3AD203B41FA5}">
                      <a16:colId xmlns:a16="http://schemas.microsoft.com/office/drawing/2014/main" val="3973663687"/>
                    </a:ext>
                  </a:extLst>
                </a:gridCol>
                <a:gridCol w="828828">
                  <a:extLst>
                    <a:ext uri="{9D8B030D-6E8A-4147-A177-3AD203B41FA5}">
                      <a16:colId xmlns:a16="http://schemas.microsoft.com/office/drawing/2014/main" val="1850261530"/>
                    </a:ext>
                  </a:extLst>
                </a:gridCol>
                <a:gridCol w="860881">
                  <a:extLst>
                    <a:ext uri="{9D8B030D-6E8A-4147-A177-3AD203B41FA5}">
                      <a16:colId xmlns:a16="http://schemas.microsoft.com/office/drawing/2014/main" val="1388489141"/>
                    </a:ext>
                  </a:extLst>
                </a:gridCol>
                <a:gridCol w="1380813">
                  <a:extLst>
                    <a:ext uri="{9D8B030D-6E8A-4147-A177-3AD203B41FA5}">
                      <a16:colId xmlns:a16="http://schemas.microsoft.com/office/drawing/2014/main" val="902352844"/>
                    </a:ext>
                  </a:extLst>
                </a:gridCol>
                <a:gridCol w="986508">
                  <a:extLst>
                    <a:ext uri="{9D8B030D-6E8A-4147-A177-3AD203B41FA5}">
                      <a16:colId xmlns:a16="http://schemas.microsoft.com/office/drawing/2014/main" val="3929854928"/>
                    </a:ext>
                  </a:extLst>
                </a:gridCol>
                <a:gridCol w="770047">
                  <a:extLst>
                    <a:ext uri="{9D8B030D-6E8A-4147-A177-3AD203B41FA5}">
                      <a16:colId xmlns:a16="http://schemas.microsoft.com/office/drawing/2014/main" val="2744305664"/>
                    </a:ext>
                  </a:extLst>
                </a:gridCol>
                <a:gridCol w="800246">
                  <a:extLst>
                    <a:ext uri="{9D8B030D-6E8A-4147-A177-3AD203B41FA5}">
                      <a16:colId xmlns:a16="http://schemas.microsoft.com/office/drawing/2014/main" val="2387366401"/>
                    </a:ext>
                  </a:extLst>
                </a:gridCol>
                <a:gridCol w="810313">
                  <a:extLst>
                    <a:ext uri="{9D8B030D-6E8A-4147-A177-3AD203B41FA5}">
                      <a16:colId xmlns:a16="http://schemas.microsoft.com/office/drawing/2014/main" val="3548019371"/>
                    </a:ext>
                  </a:extLst>
                </a:gridCol>
              </a:tblGrid>
              <a:tr h="38146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 в зоне возможного подтопления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подтопления,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Домов/приусадебных участков  в зоне подтопления, 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 в зоне ЧС,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Протяжённость затопленных дорог, 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мостов в зоне затопления,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ПОО в зоне подтопления,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СЗО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зоне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453028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домов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Население, чел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 чел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417777"/>
                  </a:ext>
                </a:extLst>
              </a:tr>
              <a:tr h="1298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Краснодар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132523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746458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196436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1/1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964512"/>
                  </a:ext>
                </a:extLst>
              </a:tr>
              <a:tr h="1324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Всего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132523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746458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196436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1/1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488328"/>
                  </a:ext>
                </a:extLst>
              </a:tr>
            </a:tbl>
          </a:graphicData>
        </a:graphic>
      </p:graphicFrame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4" name="Прямоугольник 483"/>
          <p:cNvSpPr/>
          <p:nvPr/>
        </p:nvSpPr>
        <p:spPr>
          <a:xfrm>
            <a:off x="6530" y="732343"/>
            <a:ext cx="2887422" cy="232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метеопараметров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ПОСЛЕДСТВИЙ (МОДЕЛЬ) ПОДТОПЛЕНИЯ</a:t>
            </a:r>
            <a:endParaRPr lang="ru-RU" i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ПРИКУБАНСКИЙ ВО МО Г. КРАСНОДАР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КРАЯ</a:t>
            </a:r>
          </a:p>
          <a:p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10.02.2024)</a:t>
            </a:r>
            <a:endParaRPr lang="ru-RU" alt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7" name="Прямоугольник 446"/>
          <p:cNvSpPr/>
          <p:nvPr/>
        </p:nvSpPr>
        <p:spPr>
          <a:xfrm>
            <a:off x="6531" y="2562550"/>
            <a:ext cx="2890236" cy="2407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высот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31" y="965174"/>
            <a:ext cx="2890237" cy="1597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4" name="Прямоугольник 513"/>
          <p:cNvSpPr/>
          <p:nvPr/>
        </p:nvSpPr>
        <p:spPr>
          <a:xfrm>
            <a:off x="6531" y="2807252"/>
            <a:ext cx="2890237" cy="1586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7" name="Text Box 97"/>
          <p:cNvSpPr txBox="1">
            <a:spLocks noChangeArrowheads="1"/>
          </p:cNvSpPr>
          <p:nvPr/>
        </p:nvSpPr>
        <p:spPr bwMode="auto">
          <a:xfrm>
            <a:off x="10109626" y="4153940"/>
            <a:ext cx="1888067" cy="32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0647" tIns="85325" rIns="170647" bIns="8532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449" name="Text Box 97"/>
          <p:cNvSpPr txBox="1">
            <a:spLocks noChangeArrowheads="1"/>
          </p:cNvSpPr>
          <p:nvPr/>
        </p:nvSpPr>
        <p:spPr bwMode="auto">
          <a:xfrm>
            <a:off x="10243871" y="4786265"/>
            <a:ext cx="78443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altLang="ru-RU" sz="1000" b="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гидропост</a:t>
            </a:r>
            <a:endParaRPr lang="ru-RU" altLang="ru-RU" sz="10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" name="AutoShape 9"/>
          <p:cNvSpPr>
            <a:spLocks noChangeArrowheads="1"/>
          </p:cNvSpPr>
          <p:nvPr/>
        </p:nvSpPr>
        <p:spPr bwMode="auto">
          <a:xfrm>
            <a:off x="10003135" y="4836257"/>
            <a:ext cx="169407" cy="126609"/>
          </a:xfrm>
          <a:prstGeom prst="triangle">
            <a:avLst>
              <a:gd name="adj" fmla="val 49991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53" tIns="45623" rIns="91253" bIns="45623" anchor="ctr"/>
          <a:lstStyle/>
          <a:p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" name="Прямоугольник 450"/>
          <p:cNvSpPr/>
          <p:nvPr/>
        </p:nvSpPr>
        <p:spPr bwMode="auto">
          <a:xfrm>
            <a:off x="10013685" y="5068305"/>
            <a:ext cx="150282" cy="150284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2" name="Прямоугольник 451"/>
          <p:cNvSpPr/>
          <p:nvPr/>
        </p:nvSpPr>
        <p:spPr bwMode="auto">
          <a:xfrm>
            <a:off x="10013685" y="5287209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3" name="Text Box 97"/>
          <p:cNvSpPr txBox="1">
            <a:spLocks noChangeArrowheads="1"/>
          </p:cNvSpPr>
          <p:nvPr/>
        </p:nvSpPr>
        <p:spPr bwMode="auto">
          <a:xfrm>
            <a:off x="10243871" y="5030151"/>
            <a:ext cx="887029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подтоплено</a:t>
            </a:r>
          </a:p>
        </p:txBody>
      </p:sp>
      <p:sp>
        <p:nvSpPr>
          <p:cNvPr id="454" name="Text Box 97"/>
          <p:cNvSpPr txBox="1">
            <a:spLocks noChangeArrowheads="1"/>
          </p:cNvSpPr>
          <p:nvPr/>
        </p:nvSpPr>
        <p:spPr bwMode="auto">
          <a:xfrm>
            <a:off x="10243871" y="5240587"/>
            <a:ext cx="192096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прогнозируется подтопление</a:t>
            </a:r>
          </a:p>
        </p:txBody>
      </p:sp>
      <p:sp>
        <p:nvSpPr>
          <p:cNvPr id="455" name="Text Box 97"/>
          <p:cNvSpPr txBox="1">
            <a:spLocks noChangeArrowheads="1"/>
          </p:cNvSpPr>
          <p:nvPr/>
        </p:nvSpPr>
        <p:spPr bwMode="auto">
          <a:xfrm>
            <a:off x="10121848" y="5402788"/>
            <a:ext cx="1553737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зона подтопления</a:t>
            </a:r>
          </a:p>
        </p:txBody>
      </p:sp>
      <p:sp>
        <p:nvSpPr>
          <p:cNvPr id="456" name="Полилиния 455"/>
          <p:cNvSpPr/>
          <p:nvPr/>
        </p:nvSpPr>
        <p:spPr>
          <a:xfrm>
            <a:off x="10038143" y="5511832"/>
            <a:ext cx="148568" cy="108099"/>
          </a:xfrm>
          <a:custGeom>
            <a:avLst/>
            <a:gdLst>
              <a:gd name="connsiteX0" fmla="*/ 0 w 325925"/>
              <a:gd name="connsiteY0" fmla="*/ 73060 h 244640"/>
              <a:gd name="connsiteX1" fmla="*/ 0 w 325925"/>
              <a:gd name="connsiteY1" fmla="*/ 73060 h 244640"/>
              <a:gd name="connsiteX2" fmla="*/ 262551 w 325925"/>
              <a:gd name="connsiteY2" fmla="*/ 236022 h 244640"/>
              <a:gd name="connsiteX3" fmla="*/ 325925 w 325925"/>
              <a:gd name="connsiteY3" fmla="*/ 199808 h 244640"/>
              <a:gd name="connsiteX4" fmla="*/ 298764 w 325925"/>
              <a:gd name="connsiteY4" fmla="*/ 54953 h 244640"/>
              <a:gd name="connsiteX5" fmla="*/ 280657 w 325925"/>
              <a:gd name="connsiteY5" fmla="*/ 27792 h 244640"/>
              <a:gd name="connsiteX6" fmla="*/ 226337 w 325925"/>
              <a:gd name="connsiteY6" fmla="*/ 632 h 244640"/>
              <a:gd name="connsiteX7" fmla="*/ 81481 w 325925"/>
              <a:gd name="connsiteY7" fmla="*/ 27792 h 244640"/>
              <a:gd name="connsiteX8" fmla="*/ 45267 w 325925"/>
              <a:gd name="connsiteY8" fmla="*/ 73060 h 244640"/>
              <a:gd name="connsiteX9" fmla="*/ 0 w 325925"/>
              <a:gd name="connsiteY9" fmla="*/ 73060 h 24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925" h="244640">
                <a:moveTo>
                  <a:pt x="0" y="73060"/>
                </a:moveTo>
                <a:lnTo>
                  <a:pt x="0" y="73060"/>
                </a:lnTo>
                <a:cubicBezTo>
                  <a:pt x="87517" y="127381"/>
                  <a:pt x="169897" y="191019"/>
                  <a:pt x="262551" y="236022"/>
                </a:cubicBezTo>
                <a:cubicBezTo>
                  <a:pt x="314355" y="261184"/>
                  <a:pt x="317268" y="225779"/>
                  <a:pt x="325925" y="199808"/>
                </a:cubicBezTo>
                <a:cubicBezTo>
                  <a:pt x="322739" y="167949"/>
                  <a:pt x="321574" y="89169"/>
                  <a:pt x="298764" y="54953"/>
                </a:cubicBezTo>
                <a:cubicBezTo>
                  <a:pt x="292728" y="45899"/>
                  <a:pt x="288351" y="35486"/>
                  <a:pt x="280657" y="27792"/>
                </a:cubicBezTo>
                <a:cubicBezTo>
                  <a:pt x="263107" y="10241"/>
                  <a:pt x="248428" y="7995"/>
                  <a:pt x="226337" y="632"/>
                </a:cubicBezTo>
                <a:cubicBezTo>
                  <a:pt x="205508" y="2234"/>
                  <a:pt x="111594" y="-9850"/>
                  <a:pt x="81481" y="27792"/>
                </a:cubicBezTo>
                <a:cubicBezTo>
                  <a:pt x="46674" y="71301"/>
                  <a:pt x="105810" y="42789"/>
                  <a:pt x="45267" y="73060"/>
                </a:cubicBezTo>
                <a:cubicBezTo>
                  <a:pt x="36731" y="77328"/>
                  <a:pt x="7544" y="73060"/>
                  <a:pt x="0" y="73060"/>
                </a:cubicBezTo>
                <a:close/>
              </a:path>
            </a:pathLst>
          </a:cu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" name="TextBox 5"/>
          <p:cNvSpPr txBox="1">
            <a:spLocks noChangeArrowheads="1"/>
          </p:cNvSpPr>
          <p:nvPr/>
        </p:nvSpPr>
        <p:spPr bwMode="auto">
          <a:xfrm>
            <a:off x="10944336" y="4531557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населенный пункт</a:t>
            </a:r>
          </a:p>
        </p:txBody>
      </p:sp>
      <p:sp>
        <p:nvSpPr>
          <p:cNvPr id="458" name="Прямоугольная выноска 457"/>
          <p:cNvSpPr>
            <a:spLocks noChangeArrowheads="1"/>
          </p:cNvSpPr>
          <p:nvPr/>
        </p:nvSpPr>
        <p:spPr bwMode="auto">
          <a:xfrm>
            <a:off x="10027366" y="4560929"/>
            <a:ext cx="840577" cy="203664"/>
          </a:xfrm>
          <a:prstGeom prst="wedgeRectCallout">
            <a:avLst>
              <a:gd name="adj1" fmla="val -7762"/>
              <a:gd name="adj2" fmla="val -3969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 lIns="49289" tIns="24647" rIns="49289" bIns="2464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Курджиново</a:t>
            </a:r>
            <a:endParaRPr lang="ru-RU" alt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9" name="Прямая соединительная линия 458"/>
          <p:cNvCxnSpPr/>
          <p:nvPr/>
        </p:nvCxnSpPr>
        <p:spPr>
          <a:xfrm>
            <a:off x="10035342" y="5749131"/>
            <a:ext cx="1485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" name="Text Box 97"/>
          <p:cNvSpPr txBox="1">
            <a:spLocks noChangeArrowheads="1"/>
          </p:cNvSpPr>
          <p:nvPr/>
        </p:nvSpPr>
        <p:spPr bwMode="auto">
          <a:xfrm>
            <a:off x="10125167" y="5568996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автодороги</a:t>
            </a:r>
          </a:p>
        </p:txBody>
      </p:sp>
      <p:cxnSp>
        <p:nvCxnSpPr>
          <p:cNvPr id="461" name="Прямая соединительная линия 460"/>
          <p:cNvCxnSpPr/>
          <p:nvPr/>
        </p:nvCxnSpPr>
        <p:spPr>
          <a:xfrm>
            <a:off x="10038007" y="5930853"/>
            <a:ext cx="1485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Text Box 97"/>
          <p:cNvSpPr txBox="1">
            <a:spLocks noChangeArrowheads="1"/>
          </p:cNvSpPr>
          <p:nvPr/>
        </p:nvSpPr>
        <p:spPr bwMode="auto">
          <a:xfrm>
            <a:off x="10127832" y="5750718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ж/д пути</a:t>
            </a:r>
          </a:p>
        </p:txBody>
      </p:sp>
      <p:sp>
        <p:nvSpPr>
          <p:cNvPr id="437" name="Rectangle 8"/>
          <p:cNvSpPr>
            <a:spLocks noChangeArrowheads="1"/>
          </p:cNvSpPr>
          <p:nvPr/>
        </p:nvSpPr>
        <p:spPr bwMode="auto">
          <a:xfrm>
            <a:off x="1062192" y="3604866"/>
            <a:ext cx="1387550" cy="18030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41399" tIns="20702" rIns="41399" bIns="20702">
            <a:spAutoFit/>
          </a:bodyPr>
          <a:lstStyle>
            <a:defPPr>
              <a:defRPr lang="ru-RU"/>
            </a:defPPr>
            <a:lvl1pPr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1313" indent="1158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4213" indent="2301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7113" indent="3444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0013" indent="4587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sz="9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  <a:endParaRPr lang="ru-RU" altLang="ru-RU" sz="9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8" name="Рисунок 4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40" y="2808585"/>
            <a:ext cx="294928" cy="1582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2" name="Прямоугольник 481"/>
          <p:cNvSpPr/>
          <p:nvPr/>
        </p:nvSpPr>
        <p:spPr>
          <a:xfrm>
            <a:off x="5282377" y="2303970"/>
            <a:ext cx="1717075" cy="2585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48" tIns="52973" rIns="105948" bIns="52973"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Краснодар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0" name="Таблица 419"/>
          <p:cNvGraphicFramePr>
            <a:graphicFrameLocks noGrp="1"/>
          </p:cNvGraphicFramePr>
          <p:nvPr>
            <p:extLst/>
          </p:nvPr>
        </p:nvGraphicFramePr>
        <p:xfrm>
          <a:off x="10381980" y="2235915"/>
          <a:ext cx="1717074" cy="365760"/>
        </p:xfrm>
        <a:graphic>
          <a:graphicData uri="http://schemas.openxmlformats.org/drawingml/2006/table">
            <a:tbl>
              <a:tblPr/>
              <a:tblGrid>
                <a:gridCol w="1717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72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Гидропост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9" name="Прямоугольник 478"/>
          <p:cNvSpPr/>
          <p:nvPr/>
        </p:nvSpPr>
        <p:spPr bwMode="auto">
          <a:xfrm>
            <a:off x="5988662" y="3700660"/>
            <a:ext cx="76930" cy="84514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1" name="Rectangle 152"/>
          <p:cNvSpPr>
            <a:spLocks noChangeArrowheads="1"/>
          </p:cNvSpPr>
          <p:nvPr/>
        </p:nvSpPr>
        <p:spPr bwMode="auto">
          <a:xfrm>
            <a:off x="10454066" y="630766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r>
              <a:rPr lang="ru-RU" altLang="ru-RU" sz="7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16:00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10.02.2024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А.В. Мизюгина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</p:spTree>
    <p:extLst>
      <p:ext uri="{BB962C8B-B14F-4D97-AF65-F5344CB8AC3E}">
        <p14:creationId xmlns:p14="http://schemas.microsoft.com/office/powerpoint/2010/main" val="896782316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8038</TotalTime>
  <Words>341</Words>
  <Application>Microsoft Office PowerPoint</Application>
  <PresentationFormat>Широкоэкранный</PresentationFormat>
  <Paragraphs>126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Родионов Александр Александрович</dc:creator>
  <cp:lastModifiedBy>ARM_9</cp:lastModifiedBy>
  <cp:revision>669</cp:revision>
  <cp:lastPrinted>2021-03-15T10:30:35Z</cp:lastPrinted>
  <dcterms:created xsi:type="dcterms:W3CDTF">2019-08-03T04:06:07Z</dcterms:created>
  <dcterms:modified xsi:type="dcterms:W3CDTF">2024-02-10T11:24:23Z</dcterms:modified>
</cp:coreProperties>
</file>