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91" r:id="rId2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1D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99" autoAdjust="0"/>
    <p:restoredTop sz="92436" autoAdjust="0"/>
  </p:normalViewPr>
  <p:slideViewPr>
    <p:cSldViewPr snapToGrid="0">
      <p:cViewPr varScale="1">
        <p:scale>
          <a:sx n="112" d="100"/>
          <a:sy n="112" d="100"/>
        </p:scale>
        <p:origin x="462" y="10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5" y="4"/>
            <a:ext cx="2946346" cy="497838"/>
          </a:xfrm>
          <a:prstGeom prst="rect">
            <a:avLst/>
          </a:prstGeom>
        </p:spPr>
        <p:txBody>
          <a:bodyPr vert="horz" lIns="91302" tIns="45651" rIns="91302" bIns="4565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745" y="4"/>
            <a:ext cx="2946345" cy="497838"/>
          </a:xfrm>
          <a:prstGeom prst="rect">
            <a:avLst/>
          </a:prstGeom>
        </p:spPr>
        <p:txBody>
          <a:bodyPr vert="horz" lIns="91302" tIns="45651" rIns="91302" bIns="45651" rtlCol="0"/>
          <a:lstStyle>
            <a:lvl1pPr algn="r">
              <a:defRPr sz="1200"/>
            </a:lvl1pPr>
          </a:lstStyle>
          <a:p>
            <a:fld id="{ACCE77D3-33BC-4A21-AFF1-F5B73B674D36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02" tIns="45651" rIns="91302" bIns="4565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927" y="4778612"/>
            <a:ext cx="5437822" cy="3908189"/>
          </a:xfrm>
          <a:prstGeom prst="rect">
            <a:avLst/>
          </a:prstGeom>
        </p:spPr>
        <p:txBody>
          <a:bodyPr vert="horz" lIns="91302" tIns="45651" rIns="91302" bIns="45651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5" y="9430388"/>
            <a:ext cx="2946346" cy="497838"/>
          </a:xfrm>
          <a:prstGeom prst="rect">
            <a:avLst/>
          </a:prstGeom>
        </p:spPr>
        <p:txBody>
          <a:bodyPr vert="horz" lIns="91302" tIns="45651" rIns="91302" bIns="4565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745" y="9430388"/>
            <a:ext cx="2946345" cy="497838"/>
          </a:xfrm>
          <a:prstGeom prst="rect">
            <a:avLst/>
          </a:prstGeom>
        </p:spPr>
        <p:txBody>
          <a:bodyPr vert="horz" lIns="91302" tIns="45651" rIns="91302" bIns="45651" rtlCol="0" anchor="b"/>
          <a:lstStyle>
            <a:lvl1pPr algn="r">
              <a:defRPr sz="1200"/>
            </a:lvl1pPr>
          </a:lstStyle>
          <a:p>
            <a:fld id="{3318DF03-F176-45E7-8DDA-F59CF989BA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0060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8DF03-F176-45E7-8DDA-F59CF989BA8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641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7873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33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042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551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399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0354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7756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3354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8342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0561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866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14A77-5833-4543-ADC1-7DAD02BE28D0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178890-DCAB-4AE6-AE60-6E3BB142AB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9027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94" y="1808714"/>
            <a:ext cx="12171660" cy="503769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5556"/>
            <a:ext cx="2893952" cy="1615387"/>
          </a:xfrm>
          <a:prstGeom prst="rect">
            <a:avLst/>
          </a:prstGeom>
        </p:spPr>
      </p:pic>
      <p:pic>
        <p:nvPicPr>
          <p:cNvPr id="487" name="Рисунок 48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10" y="2778858"/>
            <a:ext cx="2602815" cy="1609561"/>
          </a:xfrm>
          <a:prstGeom prst="rect">
            <a:avLst/>
          </a:prstGeom>
        </p:spPr>
      </p:pic>
      <p:sp>
        <p:nvSpPr>
          <p:cNvPr id="426" name="Rectangle 93"/>
          <p:cNvSpPr>
            <a:spLocks noChangeArrowheads="1"/>
          </p:cNvSpPr>
          <p:nvPr/>
        </p:nvSpPr>
        <p:spPr bwMode="auto">
          <a:xfrm>
            <a:off x="9953214" y="4195042"/>
            <a:ext cx="2228852" cy="1850368"/>
          </a:xfrm>
          <a:prstGeom prst="rect">
            <a:avLst/>
          </a:prstGeom>
          <a:solidFill>
            <a:sysClr val="window" lastClr="FFFFFF"/>
          </a:solidFill>
          <a:ln w="19050">
            <a:solidFill>
              <a:sysClr val="windowText" lastClr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560879">
              <a:defRPr/>
            </a:pPr>
            <a:endParaRPr lang="ru-RU" altLang="ru-RU" sz="1100" ker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28" name="Таблица 427">
            <a:extLst>
              <a:ext uri="{FF2B5EF4-FFF2-40B4-BE49-F238E27FC236}">
                <a16:creationId xmlns:a16="http://schemas.microsoft.com/office/drawing/2014/main" id="{7BD17560-24AB-4085-9401-2FD6087B34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0972967"/>
              </p:ext>
            </p:extLst>
          </p:nvPr>
        </p:nvGraphicFramePr>
        <p:xfrm>
          <a:off x="2925454" y="740503"/>
          <a:ext cx="9161955" cy="11125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76527">
                  <a:extLst>
                    <a:ext uri="{9D8B030D-6E8A-4147-A177-3AD203B41FA5}">
                      <a16:colId xmlns:a16="http://schemas.microsoft.com/office/drawing/2014/main" val="935839010"/>
                    </a:ext>
                  </a:extLst>
                </a:gridCol>
                <a:gridCol w="504202">
                  <a:extLst>
                    <a:ext uri="{9D8B030D-6E8A-4147-A177-3AD203B41FA5}">
                      <a16:colId xmlns:a16="http://schemas.microsoft.com/office/drawing/2014/main" val="3624060115"/>
                    </a:ext>
                  </a:extLst>
                </a:gridCol>
                <a:gridCol w="557786">
                  <a:extLst>
                    <a:ext uri="{9D8B030D-6E8A-4147-A177-3AD203B41FA5}">
                      <a16:colId xmlns:a16="http://schemas.microsoft.com/office/drawing/2014/main" val="3138841617"/>
                    </a:ext>
                  </a:extLst>
                </a:gridCol>
                <a:gridCol w="485804">
                  <a:extLst>
                    <a:ext uri="{9D8B030D-6E8A-4147-A177-3AD203B41FA5}">
                      <a16:colId xmlns:a16="http://schemas.microsoft.com/office/drawing/2014/main" val="3973663687"/>
                    </a:ext>
                  </a:extLst>
                </a:gridCol>
                <a:gridCol w="828828">
                  <a:extLst>
                    <a:ext uri="{9D8B030D-6E8A-4147-A177-3AD203B41FA5}">
                      <a16:colId xmlns:a16="http://schemas.microsoft.com/office/drawing/2014/main" val="1850261530"/>
                    </a:ext>
                  </a:extLst>
                </a:gridCol>
                <a:gridCol w="860881">
                  <a:extLst>
                    <a:ext uri="{9D8B030D-6E8A-4147-A177-3AD203B41FA5}">
                      <a16:colId xmlns:a16="http://schemas.microsoft.com/office/drawing/2014/main" val="1388489141"/>
                    </a:ext>
                  </a:extLst>
                </a:gridCol>
                <a:gridCol w="1380813">
                  <a:extLst>
                    <a:ext uri="{9D8B030D-6E8A-4147-A177-3AD203B41FA5}">
                      <a16:colId xmlns:a16="http://schemas.microsoft.com/office/drawing/2014/main" val="902352844"/>
                    </a:ext>
                  </a:extLst>
                </a:gridCol>
                <a:gridCol w="986508">
                  <a:extLst>
                    <a:ext uri="{9D8B030D-6E8A-4147-A177-3AD203B41FA5}">
                      <a16:colId xmlns:a16="http://schemas.microsoft.com/office/drawing/2014/main" val="3929854928"/>
                    </a:ext>
                  </a:extLst>
                </a:gridCol>
                <a:gridCol w="770047">
                  <a:extLst>
                    <a:ext uri="{9D8B030D-6E8A-4147-A177-3AD203B41FA5}">
                      <a16:colId xmlns:a16="http://schemas.microsoft.com/office/drawing/2014/main" val="2744305664"/>
                    </a:ext>
                  </a:extLst>
                </a:gridCol>
                <a:gridCol w="800246">
                  <a:extLst>
                    <a:ext uri="{9D8B030D-6E8A-4147-A177-3AD203B41FA5}">
                      <a16:colId xmlns:a16="http://schemas.microsoft.com/office/drawing/2014/main" val="2387366401"/>
                    </a:ext>
                  </a:extLst>
                </a:gridCol>
                <a:gridCol w="810313">
                  <a:extLst>
                    <a:ext uri="{9D8B030D-6E8A-4147-A177-3AD203B41FA5}">
                      <a16:colId xmlns:a16="http://schemas.microsoft.com/office/drawing/2014/main" val="3548019371"/>
                    </a:ext>
                  </a:extLst>
                </a:gridCol>
              </a:tblGrid>
              <a:tr h="381460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Характеристика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населенных пунктов в зоне возможного подтопления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подтопления, </a:t>
                      </a: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Домов/приусадебных участков  в зоне подтопления, шт.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Население в зоне ЧС,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Протяжённость затопленных дорог, м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9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мостов в зоне затопления, шт.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9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ПОО в зоне подтопления, шт.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9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СЗО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зоне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подтопления, шт.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9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2453028"/>
                  </a:ext>
                </a:extLst>
              </a:tr>
              <a:tr h="40951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</a:t>
                      </a: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населенных пунктов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домов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Население, чел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Детей, чел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6417777"/>
                  </a:ext>
                </a:extLst>
              </a:tr>
              <a:tr h="12987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х.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Трудобеликовский</a:t>
                      </a:r>
                      <a:endParaRPr lang="ru-RU" sz="9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28" marR="7228" marT="7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3340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28" marR="7228" marT="7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9580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28" marR="7228" marT="7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1750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28" marR="7228" marT="7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28" marR="7228" marT="7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0/51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28" marR="7228" marT="7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4964512"/>
                  </a:ext>
                </a:extLst>
              </a:tr>
              <a:tr h="13240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Всего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3340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28" marR="7228" marT="7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9580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28" marR="7228" marT="7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1750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28" marR="7228" marT="7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28" marR="7228" marT="7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0/51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28" marR="7228" marT="7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8488328"/>
                  </a:ext>
                </a:extLst>
              </a:tr>
            </a:tbl>
          </a:graphicData>
        </a:graphic>
      </p:graphicFrame>
      <p:grpSp>
        <p:nvGrpSpPr>
          <p:cNvPr id="48" name="Группа 47"/>
          <p:cNvGrpSpPr/>
          <p:nvPr/>
        </p:nvGrpSpPr>
        <p:grpSpPr>
          <a:xfrm>
            <a:off x="11461411" y="76626"/>
            <a:ext cx="625999" cy="526433"/>
            <a:chOff x="9625856" y="4064"/>
            <a:chExt cx="625999" cy="526433"/>
          </a:xfrm>
        </p:grpSpPr>
        <p:sp>
          <p:nvSpPr>
            <p:cNvPr id="49" name="Oval 44"/>
            <p:cNvSpPr>
              <a:spLocks noChangeArrowheads="1"/>
            </p:cNvSpPr>
            <p:nvPr/>
          </p:nvSpPr>
          <p:spPr bwMode="auto">
            <a:xfrm>
              <a:off x="9625856" y="4064"/>
              <a:ext cx="625999" cy="52643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Oval 45"/>
            <p:cNvSpPr>
              <a:spLocks noChangeArrowheads="1"/>
            </p:cNvSpPr>
            <p:nvPr/>
          </p:nvSpPr>
          <p:spPr bwMode="auto">
            <a:xfrm>
              <a:off x="9640446" y="10526"/>
              <a:ext cx="600673" cy="505200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Oval 46"/>
            <p:cNvSpPr>
              <a:spLocks noChangeArrowheads="1"/>
            </p:cNvSpPr>
            <p:nvPr/>
          </p:nvSpPr>
          <p:spPr bwMode="auto">
            <a:xfrm>
              <a:off x="9715875" y="76994"/>
              <a:ext cx="454772" cy="38334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Oval 47"/>
            <p:cNvSpPr>
              <a:spLocks noChangeArrowheads="1"/>
            </p:cNvSpPr>
            <p:nvPr/>
          </p:nvSpPr>
          <p:spPr bwMode="auto">
            <a:xfrm>
              <a:off x="9727987" y="87610"/>
              <a:ext cx="437704" cy="368803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Freeform 48"/>
            <p:cNvSpPr>
              <a:spLocks noEditPoints="1"/>
            </p:cNvSpPr>
            <p:nvPr/>
          </p:nvSpPr>
          <p:spPr bwMode="auto">
            <a:xfrm>
              <a:off x="9765151" y="25297"/>
              <a:ext cx="362001" cy="84931"/>
            </a:xfrm>
            <a:custGeom>
              <a:avLst/>
              <a:gdLst>
                <a:gd name="T0" fmla="*/ 2147483647 w 115"/>
                <a:gd name="T1" fmla="*/ 2147483647 h 32"/>
                <a:gd name="T2" fmla="*/ 2147483647 w 115"/>
                <a:gd name="T3" fmla="*/ 2147483647 h 32"/>
                <a:gd name="T4" fmla="*/ 2147483647 w 115"/>
                <a:gd name="T5" fmla="*/ 2147483647 h 32"/>
                <a:gd name="T6" fmla="*/ 2147483647 w 115"/>
                <a:gd name="T7" fmla="*/ 2147483647 h 32"/>
                <a:gd name="T8" fmla="*/ 2147483647 w 115"/>
                <a:gd name="T9" fmla="*/ 2147483647 h 32"/>
                <a:gd name="T10" fmla="*/ 2147483647 w 115"/>
                <a:gd name="T11" fmla="*/ 2147483647 h 32"/>
                <a:gd name="T12" fmla="*/ 2147483647 w 115"/>
                <a:gd name="T13" fmla="*/ 2147483647 h 32"/>
                <a:gd name="T14" fmla="*/ 2147483647 w 115"/>
                <a:gd name="T15" fmla="*/ 2147483647 h 32"/>
                <a:gd name="T16" fmla="*/ 2147483647 w 115"/>
                <a:gd name="T17" fmla="*/ 2147483647 h 32"/>
                <a:gd name="T18" fmla="*/ 2147483647 w 115"/>
                <a:gd name="T19" fmla="*/ 2147483647 h 32"/>
                <a:gd name="T20" fmla="*/ 2147483647 w 115"/>
                <a:gd name="T21" fmla="*/ 2147483647 h 32"/>
                <a:gd name="T22" fmla="*/ 2147483647 w 115"/>
                <a:gd name="T23" fmla="*/ 2147483647 h 32"/>
                <a:gd name="T24" fmla="*/ 2147483647 w 115"/>
                <a:gd name="T25" fmla="*/ 2147483647 h 32"/>
                <a:gd name="T26" fmla="*/ 2147483647 w 115"/>
                <a:gd name="T27" fmla="*/ 2147483647 h 32"/>
                <a:gd name="T28" fmla="*/ 2147483647 w 115"/>
                <a:gd name="T29" fmla="*/ 2147483647 h 32"/>
                <a:gd name="T30" fmla="*/ 2147483647 w 115"/>
                <a:gd name="T31" fmla="*/ 2147483647 h 32"/>
                <a:gd name="T32" fmla="*/ 2147483647 w 115"/>
                <a:gd name="T33" fmla="*/ 2147483647 h 32"/>
                <a:gd name="T34" fmla="*/ 2147483647 w 115"/>
                <a:gd name="T35" fmla="*/ 2147483647 h 32"/>
                <a:gd name="T36" fmla="*/ 2147483647 w 115"/>
                <a:gd name="T37" fmla="*/ 2147483647 h 32"/>
                <a:gd name="T38" fmla="*/ 2147483647 w 115"/>
                <a:gd name="T39" fmla="*/ 2147483647 h 32"/>
                <a:gd name="T40" fmla="*/ 2147483647 w 115"/>
                <a:gd name="T41" fmla="*/ 2147483647 h 32"/>
                <a:gd name="T42" fmla="*/ 2147483647 w 115"/>
                <a:gd name="T43" fmla="*/ 0 h 32"/>
                <a:gd name="T44" fmla="*/ 2147483647 w 115"/>
                <a:gd name="T45" fmla="*/ 2147483647 h 32"/>
                <a:gd name="T46" fmla="*/ 2147483647 w 115"/>
                <a:gd name="T47" fmla="*/ 2147483647 h 32"/>
                <a:gd name="T48" fmla="*/ 2147483647 w 115"/>
                <a:gd name="T49" fmla="*/ 2147483647 h 32"/>
                <a:gd name="T50" fmla="*/ 2147483647 w 115"/>
                <a:gd name="T51" fmla="*/ 0 h 32"/>
                <a:gd name="T52" fmla="*/ 2147483647 w 115"/>
                <a:gd name="T53" fmla="*/ 2147483647 h 32"/>
                <a:gd name="T54" fmla="*/ 2147483647 w 115"/>
                <a:gd name="T55" fmla="*/ 2147483647 h 32"/>
                <a:gd name="T56" fmla="*/ 2147483647 w 115"/>
                <a:gd name="T57" fmla="*/ 2147483647 h 32"/>
                <a:gd name="T58" fmla="*/ 2147483647 w 115"/>
                <a:gd name="T59" fmla="*/ 2147483647 h 32"/>
                <a:gd name="T60" fmla="*/ 2147483647 w 115"/>
                <a:gd name="T61" fmla="*/ 2147483647 h 32"/>
                <a:gd name="T62" fmla="*/ 2147483647 w 115"/>
                <a:gd name="T63" fmla="*/ 2147483647 h 32"/>
                <a:gd name="T64" fmla="*/ 2147483647 w 115"/>
                <a:gd name="T65" fmla="*/ 2147483647 h 32"/>
                <a:gd name="T66" fmla="*/ 2147483647 w 115"/>
                <a:gd name="T67" fmla="*/ 2147483647 h 32"/>
                <a:gd name="T68" fmla="*/ 2147483647 w 115"/>
                <a:gd name="T69" fmla="*/ 2147483647 h 32"/>
                <a:gd name="T70" fmla="*/ 2147483647 w 115"/>
                <a:gd name="T71" fmla="*/ 2147483647 h 32"/>
                <a:gd name="T72" fmla="*/ 2147483647 w 115"/>
                <a:gd name="T73" fmla="*/ 2147483647 h 32"/>
                <a:gd name="T74" fmla="*/ 2147483647 w 115"/>
                <a:gd name="T75" fmla="*/ 2147483647 h 32"/>
                <a:gd name="T76" fmla="*/ 2147483647 w 115"/>
                <a:gd name="T77" fmla="*/ 2147483647 h 32"/>
                <a:gd name="T78" fmla="*/ 2147483647 w 115"/>
                <a:gd name="T79" fmla="*/ 2147483647 h 32"/>
                <a:gd name="T80" fmla="*/ 2147483647 w 115"/>
                <a:gd name="T81" fmla="*/ 2147483647 h 32"/>
                <a:gd name="T82" fmla="*/ 2147483647 w 115"/>
                <a:gd name="T83" fmla="*/ 2147483647 h 32"/>
                <a:gd name="T84" fmla="*/ 2147483647 w 115"/>
                <a:gd name="T85" fmla="*/ 2147483647 h 32"/>
                <a:gd name="T86" fmla="*/ 2147483647 w 115"/>
                <a:gd name="T87" fmla="*/ 2147483647 h 32"/>
                <a:gd name="T88" fmla="*/ 2147483647 w 115"/>
                <a:gd name="T89" fmla="*/ 2147483647 h 32"/>
                <a:gd name="T90" fmla="*/ 2147483647 w 115"/>
                <a:gd name="T91" fmla="*/ 2147483647 h 32"/>
                <a:gd name="T92" fmla="*/ 2147483647 w 115"/>
                <a:gd name="T93" fmla="*/ 2147483647 h 32"/>
                <a:gd name="T94" fmla="*/ 2147483647 w 115"/>
                <a:gd name="T95" fmla="*/ 2147483647 h 32"/>
                <a:gd name="T96" fmla="*/ 2147483647 w 115"/>
                <a:gd name="T97" fmla="*/ 2147483647 h 32"/>
                <a:gd name="T98" fmla="*/ 2147483647 w 115"/>
                <a:gd name="T99" fmla="*/ 2147483647 h 32"/>
                <a:gd name="T100" fmla="*/ 2147483647 w 115"/>
                <a:gd name="T101" fmla="*/ 2147483647 h 32"/>
                <a:gd name="T102" fmla="*/ 2147483647 w 115"/>
                <a:gd name="T103" fmla="*/ 2147483647 h 32"/>
                <a:gd name="T104" fmla="*/ 2147483647 w 115"/>
                <a:gd name="T105" fmla="*/ 2147483647 h 3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15"/>
                <a:gd name="T160" fmla="*/ 0 h 32"/>
                <a:gd name="T161" fmla="*/ 115 w 115"/>
                <a:gd name="T162" fmla="*/ 32 h 3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15" h="32">
                  <a:moveTo>
                    <a:pt x="6" y="29"/>
                  </a:moveTo>
                  <a:lnTo>
                    <a:pt x="7" y="29"/>
                  </a:lnTo>
                  <a:cubicBezTo>
                    <a:pt x="7" y="29"/>
                    <a:pt x="7" y="29"/>
                    <a:pt x="8" y="28"/>
                  </a:cubicBezTo>
                  <a:cubicBezTo>
                    <a:pt x="8" y="28"/>
                    <a:pt x="8" y="28"/>
                    <a:pt x="7" y="28"/>
                  </a:cubicBezTo>
                  <a:lnTo>
                    <a:pt x="4" y="22"/>
                  </a:lnTo>
                  <a:cubicBezTo>
                    <a:pt x="4" y="22"/>
                    <a:pt x="3" y="22"/>
                    <a:pt x="3" y="22"/>
                  </a:cubicBezTo>
                  <a:cubicBezTo>
                    <a:pt x="3" y="22"/>
                    <a:pt x="3" y="22"/>
                    <a:pt x="2" y="22"/>
                  </a:cubicBezTo>
                  <a:lnTo>
                    <a:pt x="0" y="20"/>
                  </a:lnTo>
                  <a:lnTo>
                    <a:pt x="8" y="15"/>
                  </a:lnTo>
                  <a:lnTo>
                    <a:pt x="9" y="18"/>
                  </a:lnTo>
                  <a:cubicBezTo>
                    <a:pt x="9" y="18"/>
                    <a:pt x="8" y="18"/>
                    <a:pt x="8" y="18"/>
                  </a:cubicBezTo>
                  <a:cubicBezTo>
                    <a:pt x="8" y="18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lnTo>
                    <a:pt x="9" y="20"/>
                  </a:lnTo>
                  <a:lnTo>
                    <a:pt x="13" y="18"/>
                  </a:lnTo>
                  <a:lnTo>
                    <a:pt x="12" y="17"/>
                  </a:lnTo>
                  <a:cubicBezTo>
                    <a:pt x="12" y="17"/>
                    <a:pt x="12" y="16"/>
                    <a:pt x="12" y="16"/>
                  </a:cubicBezTo>
                  <a:cubicBezTo>
                    <a:pt x="11" y="16"/>
                    <a:pt x="11" y="16"/>
                    <a:pt x="11" y="17"/>
                  </a:cubicBezTo>
                  <a:lnTo>
                    <a:pt x="9" y="14"/>
                  </a:lnTo>
                  <a:lnTo>
                    <a:pt x="16" y="10"/>
                  </a:lnTo>
                  <a:lnTo>
                    <a:pt x="18" y="12"/>
                  </a:lnTo>
                  <a:lnTo>
                    <a:pt x="17" y="13"/>
                  </a:ln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4"/>
                    <a:pt x="17" y="14"/>
                  </a:cubicBezTo>
                  <a:lnTo>
                    <a:pt x="20" y="20"/>
                  </a:lnTo>
                  <a:lnTo>
                    <a:pt x="21" y="20"/>
                  </a:ln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2" y="20"/>
                  </a:cubicBezTo>
                  <a:lnTo>
                    <a:pt x="22" y="19"/>
                  </a:lnTo>
                  <a:lnTo>
                    <a:pt x="24" y="22"/>
                  </a:lnTo>
                  <a:lnTo>
                    <a:pt x="17" y="26"/>
                  </a:lnTo>
                  <a:lnTo>
                    <a:pt x="15" y="24"/>
                  </a:lnTo>
                  <a:cubicBezTo>
                    <a:pt x="16" y="24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lnTo>
                    <a:pt x="14" y="21"/>
                  </a:lnTo>
                  <a:lnTo>
                    <a:pt x="11" y="23"/>
                  </a:lnTo>
                  <a:lnTo>
                    <a:pt x="12" y="25"/>
                  </a:lnTo>
                  <a:cubicBezTo>
                    <a:pt x="12" y="25"/>
                    <a:pt x="12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lnTo>
                    <a:pt x="14" y="25"/>
                  </a:lnTo>
                  <a:lnTo>
                    <a:pt x="15" y="27"/>
                  </a:lnTo>
                  <a:lnTo>
                    <a:pt x="8" y="32"/>
                  </a:lnTo>
                  <a:lnTo>
                    <a:pt x="6" y="29"/>
                  </a:lnTo>
                  <a:close/>
                  <a:moveTo>
                    <a:pt x="33" y="3"/>
                  </a:moveTo>
                  <a:lnTo>
                    <a:pt x="34" y="6"/>
                  </a:lnTo>
                  <a:lnTo>
                    <a:pt x="33" y="6"/>
                  </a:lnTo>
                  <a:cubicBezTo>
                    <a:pt x="33" y="6"/>
                    <a:pt x="33" y="6"/>
                    <a:pt x="33" y="6"/>
                  </a:cubicBezTo>
                  <a:cubicBezTo>
                    <a:pt x="33" y="7"/>
                    <a:pt x="33" y="7"/>
                    <a:pt x="33" y="7"/>
                  </a:cubicBezTo>
                  <a:lnTo>
                    <a:pt x="35" y="14"/>
                  </a:lnTo>
                  <a:lnTo>
                    <a:pt x="38" y="13"/>
                  </a:lnTo>
                  <a:lnTo>
                    <a:pt x="37" y="6"/>
                  </a:lnTo>
                  <a:cubicBezTo>
                    <a:pt x="37" y="6"/>
                    <a:pt x="36" y="6"/>
                    <a:pt x="36" y="6"/>
                  </a:cubicBezTo>
                  <a:cubicBezTo>
                    <a:pt x="36" y="5"/>
                    <a:pt x="36" y="5"/>
                    <a:pt x="36" y="6"/>
                  </a:cubicBezTo>
                  <a:lnTo>
                    <a:pt x="35" y="6"/>
                  </a:lnTo>
                  <a:lnTo>
                    <a:pt x="35" y="3"/>
                  </a:lnTo>
                  <a:lnTo>
                    <a:pt x="43" y="1"/>
                  </a:lnTo>
                  <a:lnTo>
                    <a:pt x="44" y="3"/>
                  </a:lnTo>
                  <a:lnTo>
                    <a:pt x="43" y="4"/>
                  </a:ln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lnTo>
                    <a:pt x="44" y="10"/>
                  </a:ln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lnTo>
                    <a:pt x="46" y="11"/>
                  </a:lnTo>
                  <a:lnTo>
                    <a:pt x="48" y="17"/>
                  </a:lnTo>
                  <a:lnTo>
                    <a:pt x="45" y="18"/>
                  </a:lnTo>
                  <a:lnTo>
                    <a:pt x="44" y="17"/>
                  </a:ln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5"/>
                    <a:pt x="44" y="15"/>
                  </a:cubicBezTo>
                  <a:cubicBezTo>
                    <a:pt x="43" y="15"/>
                    <a:pt x="43" y="15"/>
                    <a:pt x="42" y="15"/>
                  </a:cubicBezTo>
                  <a:lnTo>
                    <a:pt x="28" y="19"/>
                  </a:lnTo>
                  <a:lnTo>
                    <a:pt x="27" y="16"/>
                  </a:lnTo>
                  <a:lnTo>
                    <a:pt x="28" y="16"/>
                  </a:lnTo>
                  <a:cubicBezTo>
                    <a:pt x="29" y="16"/>
                    <a:pt x="29" y="16"/>
                    <a:pt x="29" y="16"/>
                  </a:cubicBezTo>
                  <a:cubicBezTo>
                    <a:pt x="29" y="16"/>
                    <a:pt x="29" y="16"/>
                    <a:pt x="29" y="15"/>
                  </a:cubicBezTo>
                  <a:lnTo>
                    <a:pt x="27" y="9"/>
                  </a:ln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6" y="8"/>
                    <a:pt x="26" y="8"/>
                  </a:cubicBezTo>
                  <a:lnTo>
                    <a:pt x="25" y="8"/>
                  </a:lnTo>
                  <a:lnTo>
                    <a:pt x="25" y="6"/>
                  </a:lnTo>
                  <a:lnTo>
                    <a:pt x="33" y="3"/>
                  </a:lnTo>
                  <a:close/>
                  <a:moveTo>
                    <a:pt x="61" y="0"/>
                  </a:moveTo>
                  <a:lnTo>
                    <a:pt x="61" y="3"/>
                  </a:lnTo>
                  <a:cubicBezTo>
                    <a:pt x="61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4"/>
                  </a:cubicBezTo>
                  <a:lnTo>
                    <a:pt x="62" y="6"/>
                  </a:lnTo>
                  <a:lnTo>
                    <a:pt x="63" y="4"/>
                  </a:ln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3" y="3"/>
                  </a:cubicBezTo>
                  <a:cubicBezTo>
                    <a:pt x="63" y="3"/>
                    <a:pt x="63" y="3"/>
                    <a:pt x="63" y="3"/>
                  </a:cubicBezTo>
                  <a:lnTo>
                    <a:pt x="63" y="0"/>
                  </a:lnTo>
                  <a:lnTo>
                    <a:pt x="70" y="0"/>
                  </a:lnTo>
                  <a:lnTo>
                    <a:pt x="70" y="3"/>
                  </a:lnTo>
                  <a:lnTo>
                    <a:pt x="69" y="3"/>
                  </a:lnTo>
                  <a:cubicBezTo>
                    <a:pt x="69" y="3"/>
                    <a:pt x="68" y="3"/>
                    <a:pt x="68" y="3"/>
                  </a:cubicBezTo>
                  <a:cubicBezTo>
                    <a:pt x="68" y="3"/>
                    <a:pt x="68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lnTo>
                    <a:pt x="65" y="8"/>
                  </a:lnTo>
                  <a:cubicBezTo>
                    <a:pt x="65" y="9"/>
                    <a:pt x="64" y="11"/>
                    <a:pt x="64" y="11"/>
                  </a:cubicBezTo>
                  <a:cubicBezTo>
                    <a:pt x="63" y="12"/>
                    <a:pt x="62" y="13"/>
                    <a:pt x="62" y="13"/>
                  </a:cubicBezTo>
                  <a:cubicBezTo>
                    <a:pt x="61" y="14"/>
                    <a:pt x="61" y="14"/>
                    <a:pt x="60" y="14"/>
                  </a:cubicBezTo>
                  <a:cubicBezTo>
                    <a:pt x="59" y="14"/>
                    <a:pt x="58" y="14"/>
                    <a:pt x="58" y="14"/>
                  </a:cubicBezTo>
                  <a:cubicBezTo>
                    <a:pt x="57" y="14"/>
                    <a:pt x="57" y="14"/>
                    <a:pt x="56" y="14"/>
                  </a:cubicBezTo>
                  <a:cubicBezTo>
                    <a:pt x="56" y="14"/>
                    <a:pt x="55" y="14"/>
                    <a:pt x="54" y="14"/>
                  </a:cubicBezTo>
                  <a:lnTo>
                    <a:pt x="54" y="10"/>
                  </a:lnTo>
                  <a:cubicBezTo>
                    <a:pt x="55" y="10"/>
                    <a:pt x="55" y="10"/>
                    <a:pt x="56" y="10"/>
                  </a:cubicBezTo>
                  <a:cubicBezTo>
                    <a:pt x="56" y="10"/>
                    <a:pt x="57" y="10"/>
                    <a:pt x="57" y="10"/>
                  </a:cubicBezTo>
                  <a:cubicBezTo>
                    <a:pt x="57" y="10"/>
                    <a:pt x="57" y="10"/>
                    <a:pt x="58" y="10"/>
                  </a:cubicBezTo>
                  <a:cubicBezTo>
                    <a:pt x="58" y="10"/>
                    <a:pt x="58" y="10"/>
                    <a:pt x="58" y="10"/>
                  </a:cubicBezTo>
                  <a:lnTo>
                    <a:pt x="54" y="4"/>
                  </a:lnTo>
                  <a:cubicBezTo>
                    <a:pt x="54" y="4"/>
                    <a:pt x="54" y="3"/>
                    <a:pt x="54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3"/>
                    <a:pt x="53" y="3"/>
                    <a:pt x="53" y="2"/>
                  </a:cubicBezTo>
                  <a:cubicBezTo>
                    <a:pt x="52" y="2"/>
                    <a:pt x="52" y="2"/>
                    <a:pt x="52" y="2"/>
                  </a:cubicBezTo>
                  <a:lnTo>
                    <a:pt x="51" y="2"/>
                  </a:lnTo>
                  <a:lnTo>
                    <a:pt x="52" y="0"/>
                  </a:lnTo>
                  <a:lnTo>
                    <a:pt x="61" y="0"/>
                  </a:lnTo>
                  <a:close/>
                  <a:moveTo>
                    <a:pt x="86" y="7"/>
                  </a:moveTo>
                  <a:lnTo>
                    <a:pt x="85" y="7"/>
                  </a:lnTo>
                  <a:cubicBezTo>
                    <a:pt x="85" y="7"/>
                    <a:pt x="85" y="7"/>
                    <a:pt x="84" y="7"/>
                  </a:cubicBezTo>
                  <a:cubicBezTo>
                    <a:pt x="84" y="7"/>
                    <a:pt x="84" y="7"/>
                    <a:pt x="84" y="7"/>
                  </a:cubicBezTo>
                  <a:lnTo>
                    <a:pt x="84" y="9"/>
                  </a:ln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5" y="9"/>
                    <a:pt x="85" y="9"/>
                  </a:cubicBezTo>
                  <a:cubicBezTo>
                    <a:pt x="85" y="9"/>
                    <a:pt x="85" y="9"/>
                    <a:pt x="85" y="8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86" y="8"/>
                    <a:pt x="86" y="8"/>
                    <a:pt x="86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7" y="7"/>
                    <a:pt x="87" y="7"/>
                    <a:pt x="87" y="6"/>
                  </a:cubicBezTo>
                  <a:cubicBezTo>
                    <a:pt x="88" y="6"/>
                    <a:pt x="88" y="6"/>
                    <a:pt x="89" y="5"/>
                  </a:cubicBezTo>
                  <a:cubicBezTo>
                    <a:pt x="90" y="5"/>
                    <a:pt x="91" y="5"/>
                    <a:pt x="92" y="6"/>
                  </a:cubicBezTo>
                  <a:cubicBezTo>
                    <a:pt x="92" y="6"/>
                    <a:pt x="92" y="6"/>
                    <a:pt x="93" y="6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4" y="6"/>
                    <a:pt x="94" y="7"/>
                    <a:pt x="94" y="7"/>
                  </a:cubicBezTo>
                  <a:lnTo>
                    <a:pt x="93" y="10"/>
                  </a:ln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2" y="10"/>
                    <a:pt x="92" y="10"/>
                  </a:cubicBezTo>
                  <a:cubicBezTo>
                    <a:pt x="92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1"/>
                  </a:cubicBezTo>
                  <a:cubicBezTo>
                    <a:pt x="90" y="11"/>
                    <a:pt x="90" y="11"/>
                    <a:pt x="89" y="11"/>
                  </a:cubicBezTo>
                  <a:cubicBezTo>
                    <a:pt x="89" y="11"/>
                    <a:pt x="88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8" y="12"/>
                    <a:pt x="89" y="12"/>
                    <a:pt x="89" y="13"/>
                  </a:cubicBezTo>
                  <a:cubicBezTo>
                    <a:pt x="90" y="13"/>
                    <a:pt x="90" y="14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6"/>
                  </a:cubicBezTo>
                  <a:cubicBezTo>
                    <a:pt x="90" y="16"/>
                    <a:pt x="90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2" y="16"/>
                  </a:cubicBezTo>
                  <a:lnTo>
                    <a:pt x="90" y="20"/>
                  </a:lnTo>
                  <a:cubicBezTo>
                    <a:pt x="90" y="20"/>
                    <a:pt x="90" y="20"/>
                    <a:pt x="90" y="20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89" y="20"/>
                    <a:pt x="89" y="20"/>
                    <a:pt x="88" y="20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7" y="19"/>
                    <a:pt x="86" y="19"/>
                    <a:pt x="85" y="18"/>
                  </a:cubicBezTo>
                  <a:cubicBezTo>
                    <a:pt x="85" y="18"/>
                    <a:pt x="84" y="17"/>
                    <a:pt x="84" y="15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84" y="14"/>
                    <a:pt x="84" y="14"/>
                    <a:pt x="84" y="13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4" y="13"/>
                    <a:pt x="84" y="12"/>
                    <a:pt x="84" y="12"/>
                  </a:cubicBezTo>
                  <a:cubicBezTo>
                    <a:pt x="83" y="12"/>
                    <a:pt x="83" y="12"/>
                    <a:pt x="83" y="12"/>
                  </a:cubicBezTo>
                  <a:lnTo>
                    <a:pt x="82" y="14"/>
                  </a:lnTo>
                  <a:cubicBezTo>
                    <a:pt x="82" y="14"/>
                    <a:pt x="82" y="14"/>
                    <a:pt x="82" y="14"/>
                  </a:cubicBezTo>
                  <a:cubicBezTo>
                    <a:pt x="82" y="14"/>
                    <a:pt x="82" y="15"/>
                    <a:pt x="83" y="15"/>
                  </a:cubicBezTo>
                  <a:lnTo>
                    <a:pt x="82" y="18"/>
                  </a:lnTo>
                  <a:lnTo>
                    <a:pt x="74" y="15"/>
                  </a:lnTo>
                  <a:lnTo>
                    <a:pt x="75" y="12"/>
                  </a:lnTo>
                  <a:cubicBezTo>
                    <a:pt x="76" y="12"/>
                    <a:pt x="76" y="12"/>
                    <a:pt x="76" y="12"/>
                  </a:cubicBezTo>
                  <a:cubicBezTo>
                    <a:pt x="76" y="12"/>
                    <a:pt x="76" y="12"/>
                    <a:pt x="77" y="12"/>
                  </a:cubicBezTo>
                  <a:lnTo>
                    <a:pt x="79" y="5"/>
                  </a:lnTo>
                  <a:cubicBezTo>
                    <a:pt x="79" y="5"/>
                    <a:pt x="79" y="5"/>
                    <a:pt x="79" y="5"/>
                  </a:cubicBezTo>
                  <a:cubicBezTo>
                    <a:pt x="79" y="5"/>
                    <a:pt x="78" y="4"/>
                    <a:pt x="78" y="4"/>
                  </a:cubicBezTo>
                  <a:lnTo>
                    <a:pt x="77" y="4"/>
                  </a:lnTo>
                  <a:lnTo>
                    <a:pt x="78" y="1"/>
                  </a:lnTo>
                  <a:lnTo>
                    <a:pt x="87" y="4"/>
                  </a:lnTo>
                  <a:lnTo>
                    <a:pt x="86" y="7"/>
                  </a:lnTo>
                  <a:close/>
                  <a:moveTo>
                    <a:pt x="112" y="28"/>
                  </a:moveTo>
                  <a:cubicBezTo>
                    <a:pt x="111" y="29"/>
                    <a:pt x="110" y="30"/>
                    <a:pt x="108" y="30"/>
                  </a:cubicBezTo>
                  <a:cubicBezTo>
                    <a:pt x="106" y="30"/>
                    <a:pt x="104" y="29"/>
                    <a:pt x="102" y="28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0" y="27"/>
                    <a:pt x="100" y="26"/>
                    <a:pt x="100" y="26"/>
                  </a:cubicBezTo>
                  <a:cubicBezTo>
                    <a:pt x="99" y="25"/>
                    <a:pt x="99" y="25"/>
                    <a:pt x="98" y="24"/>
                  </a:cubicBezTo>
                  <a:cubicBezTo>
                    <a:pt x="98" y="23"/>
                    <a:pt x="97" y="22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0"/>
                    <a:pt x="97" y="20"/>
                    <a:pt x="97" y="19"/>
                  </a:cubicBezTo>
                  <a:cubicBezTo>
                    <a:pt x="98" y="18"/>
                    <a:pt x="98" y="17"/>
                    <a:pt x="99" y="16"/>
                  </a:cubicBezTo>
                  <a:cubicBezTo>
                    <a:pt x="99" y="16"/>
                    <a:pt x="99" y="15"/>
                    <a:pt x="100" y="15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104" y="13"/>
                    <a:pt x="105" y="13"/>
                    <a:pt x="105" y="14"/>
                  </a:cubicBezTo>
                  <a:cubicBezTo>
                    <a:pt x="106" y="14"/>
                    <a:pt x="107" y="14"/>
                    <a:pt x="108" y="14"/>
                  </a:cubicBezTo>
                  <a:cubicBezTo>
                    <a:pt x="108" y="14"/>
                    <a:pt x="109" y="15"/>
                    <a:pt x="109" y="15"/>
                  </a:cubicBezTo>
                  <a:cubicBezTo>
                    <a:pt x="109" y="15"/>
                    <a:pt x="110" y="15"/>
                    <a:pt x="110" y="15"/>
                  </a:cubicBezTo>
                  <a:cubicBezTo>
                    <a:pt x="112" y="17"/>
                    <a:pt x="113" y="18"/>
                    <a:pt x="114" y="20"/>
                  </a:cubicBezTo>
                  <a:cubicBezTo>
                    <a:pt x="115" y="22"/>
                    <a:pt x="115" y="24"/>
                    <a:pt x="114" y="25"/>
                  </a:cubicBezTo>
                  <a:lnTo>
                    <a:pt x="109" y="21"/>
                  </a:lnTo>
                  <a:cubicBezTo>
                    <a:pt x="109" y="21"/>
                    <a:pt x="109" y="20"/>
                    <a:pt x="109" y="20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09" y="19"/>
                    <a:pt x="109" y="19"/>
                    <a:pt x="109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7" y="18"/>
                    <a:pt x="107" y="18"/>
                    <a:pt x="107" y="18"/>
                  </a:cubicBezTo>
                  <a:cubicBezTo>
                    <a:pt x="106" y="18"/>
                    <a:pt x="105" y="19"/>
                    <a:pt x="105" y="20"/>
                  </a:cubicBezTo>
                  <a:lnTo>
                    <a:pt x="104" y="21"/>
                  </a:lnTo>
                  <a:cubicBezTo>
                    <a:pt x="103" y="22"/>
                    <a:pt x="103" y="22"/>
                    <a:pt x="103" y="23"/>
                  </a:cubicBezTo>
                  <a:cubicBezTo>
                    <a:pt x="103" y="24"/>
                    <a:pt x="103" y="24"/>
                    <a:pt x="104" y="25"/>
                  </a:cubicBezTo>
                  <a:cubicBezTo>
                    <a:pt x="104" y="25"/>
                    <a:pt x="105" y="25"/>
                    <a:pt x="105" y="25"/>
                  </a:cubicBezTo>
                  <a:cubicBezTo>
                    <a:pt x="106" y="25"/>
                    <a:pt x="106" y="25"/>
                    <a:pt x="107" y="24"/>
                  </a:cubicBezTo>
                  <a:lnTo>
                    <a:pt x="112" y="2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101780" tIns="50892" rIns="101780" bIns="50892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9" name="Picture 49" descr="original_metal_w"/>
            <p:cNvPicPr>
              <a:picLocks noChangeAspect="1" noChangeArrowheads="1" noCrop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0010" y="193774"/>
              <a:ext cx="374664" cy="261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0" name="AutoShape 50"/>
            <p:cNvSpPr>
              <a:spLocks noChangeArrowheads="1"/>
            </p:cNvSpPr>
            <p:nvPr/>
          </p:nvSpPr>
          <p:spPr bwMode="auto">
            <a:xfrm>
              <a:off x="9677610" y="119459"/>
              <a:ext cx="523868" cy="40849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1 h 21600"/>
                <a:gd name="T26" fmla="*/ 18437 w 21600"/>
                <a:gd name="T27" fmla="*/ 18439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0000FF">
                <a:alpha val="7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lIns="101780" tIns="50892" rIns="101780" bIns="50892" anchor="ctr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61" name="Group 51"/>
            <p:cNvGrpSpPr>
              <a:grpSpLocks/>
            </p:cNvGrpSpPr>
            <p:nvPr/>
          </p:nvGrpSpPr>
          <p:grpSpPr bwMode="auto">
            <a:xfrm>
              <a:off x="9857371" y="76763"/>
              <a:ext cx="161042" cy="177940"/>
              <a:chOff x="3374" y="926"/>
              <a:chExt cx="585" cy="771"/>
            </a:xfrm>
          </p:grpSpPr>
          <p:sp>
            <p:nvSpPr>
              <p:cNvPr id="69" name="Freeform 52"/>
              <p:cNvSpPr>
                <a:spLocks/>
              </p:cNvSpPr>
              <p:nvPr/>
            </p:nvSpPr>
            <p:spPr bwMode="auto">
              <a:xfrm>
                <a:off x="3511" y="1317"/>
                <a:ext cx="313" cy="379"/>
              </a:xfrm>
              <a:custGeom>
                <a:avLst/>
                <a:gdLst>
                  <a:gd name="T0" fmla="*/ 2147483647 w 27"/>
                  <a:gd name="T1" fmla="*/ 0 h 33"/>
                  <a:gd name="T2" fmla="*/ 2147483647 w 27"/>
                  <a:gd name="T3" fmla="*/ 0 h 33"/>
                  <a:gd name="T4" fmla="*/ 2147483647 w 27"/>
                  <a:gd name="T5" fmla="*/ 2147483647 h 33"/>
                  <a:gd name="T6" fmla="*/ 2147483647 w 27"/>
                  <a:gd name="T7" fmla="*/ 2147483647 h 33"/>
                  <a:gd name="T8" fmla="*/ 2147483647 w 27"/>
                  <a:gd name="T9" fmla="*/ 2147483647 h 33"/>
                  <a:gd name="T10" fmla="*/ 2147483647 w 27"/>
                  <a:gd name="T11" fmla="*/ 2147483647 h 33"/>
                  <a:gd name="T12" fmla="*/ 2147483647 w 27"/>
                  <a:gd name="T13" fmla="*/ 2147483647 h 33"/>
                  <a:gd name="T14" fmla="*/ 2147483647 w 27"/>
                  <a:gd name="T15" fmla="*/ 2147483647 h 33"/>
                  <a:gd name="T16" fmla="*/ 2147483647 w 27"/>
                  <a:gd name="T17" fmla="*/ 2147483647 h 33"/>
                  <a:gd name="T18" fmla="*/ 2147483647 w 27"/>
                  <a:gd name="T19" fmla="*/ 2147483647 h 33"/>
                  <a:gd name="T20" fmla="*/ 2147483647 w 27"/>
                  <a:gd name="T21" fmla="*/ 2147483647 h 33"/>
                  <a:gd name="T22" fmla="*/ 2147483647 w 27"/>
                  <a:gd name="T23" fmla="*/ 2147483647 h 33"/>
                  <a:gd name="T24" fmla="*/ 2147483647 w 27"/>
                  <a:gd name="T25" fmla="*/ 2147483647 h 33"/>
                  <a:gd name="T26" fmla="*/ 2147483647 w 27"/>
                  <a:gd name="T27" fmla="*/ 2147483647 h 33"/>
                  <a:gd name="T28" fmla="*/ 2147483647 w 27"/>
                  <a:gd name="T29" fmla="*/ 2147483647 h 33"/>
                  <a:gd name="T30" fmla="*/ 2147483647 w 27"/>
                  <a:gd name="T31" fmla="*/ 2147483647 h 33"/>
                  <a:gd name="T32" fmla="*/ 2147483647 w 27"/>
                  <a:gd name="T33" fmla="*/ 2147483647 h 33"/>
                  <a:gd name="T34" fmla="*/ 2147483647 w 27"/>
                  <a:gd name="T35" fmla="*/ 2147483647 h 33"/>
                  <a:gd name="T36" fmla="*/ 2147483647 w 27"/>
                  <a:gd name="T37" fmla="*/ 2147483647 h 33"/>
                  <a:gd name="T38" fmla="*/ 2147483647 w 27"/>
                  <a:gd name="T39" fmla="*/ 2147483647 h 33"/>
                  <a:gd name="T40" fmla="*/ 2147483647 w 27"/>
                  <a:gd name="T41" fmla="*/ 2147483647 h 33"/>
                  <a:gd name="T42" fmla="*/ 2147483647 w 27"/>
                  <a:gd name="T43" fmla="*/ 2147483647 h 33"/>
                  <a:gd name="T44" fmla="*/ 2147483647 w 27"/>
                  <a:gd name="T45" fmla="*/ 2147483647 h 33"/>
                  <a:gd name="T46" fmla="*/ 2147483647 w 27"/>
                  <a:gd name="T47" fmla="*/ 2147483647 h 33"/>
                  <a:gd name="T48" fmla="*/ 2147483647 w 27"/>
                  <a:gd name="T49" fmla="*/ 2147483647 h 33"/>
                  <a:gd name="T50" fmla="*/ 2147483647 w 27"/>
                  <a:gd name="T51" fmla="*/ 2147483647 h 33"/>
                  <a:gd name="T52" fmla="*/ 0 w 27"/>
                  <a:gd name="T53" fmla="*/ 2147483647 h 33"/>
                  <a:gd name="T54" fmla="*/ 2147483647 w 27"/>
                  <a:gd name="T55" fmla="*/ 2147483647 h 33"/>
                  <a:gd name="T56" fmla="*/ 0 w 27"/>
                  <a:gd name="T57" fmla="*/ 2147483647 h 33"/>
                  <a:gd name="T58" fmla="*/ 2147483647 w 27"/>
                  <a:gd name="T59" fmla="*/ 2147483647 h 33"/>
                  <a:gd name="T60" fmla="*/ 2147483647 w 27"/>
                  <a:gd name="T61" fmla="*/ 2147483647 h 33"/>
                  <a:gd name="T62" fmla="*/ 2147483647 w 27"/>
                  <a:gd name="T63" fmla="*/ 0 h 33"/>
                  <a:gd name="T64" fmla="*/ 2147483647 w 27"/>
                  <a:gd name="T65" fmla="*/ 0 h 33"/>
                  <a:gd name="T66" fmla="*/ 2147483647 w 27"/>
                  <a:gd name="T67" fmla="*/ 0 h 3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7"/>
                  <a:gd name="T103" fmla="*/ 0 h 33"/>
                  <a:gd name="T104" fmla="*/ 27 w 27"/>
                  <a:gd name="T105" fmla="*/ 33 h 3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7" h="33">
                    <a:moveTo>
                      <a:pt x="14" y="0"/>
                    </a:moveTo>
                    <a:lnTo>
                      <a:pt x="14" y="0"/>
                    </a:lnTo>
                    <a:lnTo>
                      <a:pt x="21" y="6"/>
                    </a:lnTo>
                    <a:cubicBezTo>
                      <a:pt x="22" y="8"/>
                      <a:pt x="22" y="9"/>
                      <a:pt x="21" y="10"/>
                    </a:cubicBezTo>
                    <a:cubicBezTo>
                      <a:pt x="24" y="10"/>
                      <a:pt x="27" y="11"/>
                      <a:pt x="27" y="14"/>
                    </a:cubicBezTo>
                    <a:lnTo>
                      <a:pt x="26" y="14"/>
                    </a:lnTo>
                    <a:lnTo>
                      <a:pt x="27" y="15"/>
                    </a:lnTo>
                    <a:lnTo>
                      <a:pt x="25" y="16"/>
                    </a:lnTo>
                    <a:lnTo>
                      <a:pt x="26" y="17"/>
                    </a:lnTo>
                    <a:cubicBezTo>
                      <a:pt x="25" y="17"/>
                      <a:pt x="24" y="17"/>
                      <a:pt x="24" y="16"/>
                    </a:cubicBezTo>
                    <a:cubicBezTo>
                      <a:pt x="24" y="17"/>
                      <a:pt x="23" y="18"/>
                      <a:pt x="22" y="18"/>
                    </a:cubicBezTo>
                    <a:cubicBezTo>
                      <a:pt x="22" y="16"/>
                      <a:pt x="21" y="15"/>
                      <a:pt x="19" y="15"/>
                    </a:cubicBezTo>
                    <a:cubicBezTo>
                      <a:pt x="17" y="16"/>
                      <a:pt x="16" y="16"/>
                      <a:pt x="16" y="14"/>
                    </a:cubicBezTo>
                    <a:lnTo>
                      <a:pt x="16" y="21"/>
                    </a:lnTo>
                    <a:cubicBezTo>
                      <a:pt x="18" y="28"/>
                      <a:pt x="16" y="31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1" y="31"/>
                      <a:pt x="9" y="28"/>
                      <a:pt x="11" y="21"/>
                    </a:cubicBezTo>
                    <a:lnTo>
                      <a:pt x="11" y="14"/>
                    </a:lnTo>
                    <a:cubicBezTo>
                      <a:pt x="11" y="16"/>
                      <a:pt x="10" y="16"/>
                      <a:pt x="8" y="15"/>
                    </a:cubicBezTo>
                    <a:cubicBezTo>
                      <a:pt x="6" y="15"/>
                      <a:pt x="5" y="16"/>
                      <a:pt x="5" y="18"/>
                    </a:cubicBezTo>
                    <a:cubicBezTo>
                      <a:pt x="4" y="18"/>
                      <a:pt x="4" y="17"/>
                      <a:pt x="3" y="16"/>
                    </a:cubicBezTo>
                    <a:cubicBezTo>
                      <a:pt x="3" y="17"/>
                      <a:pt x="2" y="17"/>
                      <a:pt x="1" y="17"/>
                    </a:cubicBezTo>
                    <a:lnTo>
                      <a:pt x="2" y="16"/>
                    </a:lnTo>
                    <a:lnTo>
                      <a:pt x="0" y="15"/>
                    </a:lnTo>
                    <a:lnTo>
                      <a:pt x="1" y="14"/>
                    </a:lnTo>
                    <a:lnTo>
                      <a:pt x="0" y="14"/>
                    </a:lnTo>
                    <a:cubicBezTo>
                      <a:pt x="0" y="11"/>
                      <a:pt x="3" y="10"/>
                      <a:pt x="6" y="10"/>
                    </a:cubicBezTo>
                    <a:cubicBezTo>
                      <a:pt x="5" y="9"/>
                      <a:pt x="5" y="8"/>
                      <a:pt x="6" y="6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0" name="Freeform 53"/>
              <p:cNvSpPr>
                <a:spLocks/>
              </p:cNvSpPr>
              <p:nvPr/>
            </p:nvSpPr>
            <p:spPr bwMode="auto">
              <a:xfrm>
                <a:off x="3569" y="1226"/>
                <a:ext cx="198" cy="92"/>
              </a:xfrm>
              <a:custGeom>
                <a:avLst/>
                <a:gdLst>
                  <a:gd name="T0" fmla="*/ 0 w 17"/>
                  <a:gd name="T1" fmla="*/ 2147483647 h 8"/>
                  <a:gd name="T2" fmla="*/ 2147483647 w 17"/>
                  <a:gd name="T3" fmla="*/ 2147483647 h 8"/>
                  <a:gd name="T4" fmla="*/ 2147483647 w 17"/>
                  <a:gd name="T5" fmla="*/ 0 h 8"/>
                  <a:gd name="T6" fmla="*/ 2147483647 w 17"/>
                  <a:gd name="T7" fmla="*/ 0 h 8"/>
                  <a:gd name="T8" fmla="*/ 2147483647 w 17"/>
                  <a:gd name="T9" fmla="*/ 0 h 8"/>
                  <a:gd name="T10" fmla="*/ 2147483647 w 17"/>
                  <a:gd name="T11" fmla="*/ 2147483647 h 8"/>
                  <a:gd name="T12" fmla="*/ 2147483647 w 17"/>
                  <a:gd name="T13" fmla="*/ 2147483647 h 8"/>
                  <a:gd name="T14" fmla="*/ 2147483647 w 17"/>
                  <a:gd name="T15" fmla="*/ 2147483647 h 8"/>
                  <a:gd name="T16" fmla="*/ 2147483647 w 17"/>
                  <a:gd name="T17" fmla="*/ 2147483647 h 8"/>
                  <a:gd name="T18" fmla="*/ 2147483647 w 17"/>
                  <a:gd name="T19" fmla="*/ 2147483647 h 8"/>
                  <a:gd name="T20" fmla="*/ 2147483647 w 17"/>
                  <a:gd name="T21" fmla="*/ 2147483647 h 8"/>
                  <a:gd name="T22" fmla="*/ 2147483647 w 17"/>
                  <a:gd name="T23" fmla="*/ 2147483647 h 8"/>
                  <a:gd name="T24" fmla="*/ 2147483647 w 17"/>
                  <a:gd name="T25" fmla="*/ 2147483647 h 8"/>
                  <a:gd name="T26" fmla="*/ 2147483647 w 17"/>
                  <a:gd name="T27" fmla="*/ 2147483647 h 8"/>
                  <a:gd name="T28" fmla="*/ 2147483647 w 17"/>
                  <a:gd name="T29" fmla="*/ 2147483647 h 8"/>
                  <a:gd name="T30" fmla="*/ 2147483647 w 17"/>
                  <a:gd name="T31" fmla="*/ 2147483647 h 8"/>
                  <a:gd name="T32" fmla="*/ 2147483647 w 17"/>
                  <a:gd name="T33" fmla="*/ 2147483647 h 8"/>
                  <a:gd name="T34" fmla="*/ 2147483647 w 17"/>
                  <a:gd name="T35" fmla="*/ 2147483647 h 8"/>
                  <a:gd name="T36" fmla="*/ 2147483647 w 17"/>
                  <a:gd name="T37" fmla="*/ 2147483647 h 8"/>
                  <a:gd name="T38" fmla="*/ 2147483647 w 17"/>
                  <a:gd name="T39" fmla="*/ 2147483647 h 8"/>
                  <a:gd name="T40" fmla="*/ 2147483647 w 17"/>
                  <a:gd name="T41" fmla="*/ 2147483647 h 8"/>
                  <a:gd name="T42" fmla="*/ 2147483647 w 17"/>
                  <a:gd name="T43" fmla="*/ 2147483647 h 8"/>
                  <a:gd name="T44" fmla="*/ 2147483647 w 17"/>
                  <a:gd name="T45" fmla="*/ 2147483647 h 8"/>
                  <a:gd name="T46" fmla="*/ 2147483647 w 17"/>
                  <a:gd name="T47" fmla="*/ 2147483647 h 8"/>
                  <a:gd name="T48" fmla="*/ 0 w 17"/>
                  <a:gd name="T49" fmla="*/ 2147483647 h 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7"/>
                  <a:gd name="T76" fmla="*/ 0 h 8"/>
                  <a:gd name="T77" fmla="*/ 17 w 17"/>
                  <a:gd name="T78" fmla="*/ 8 h 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7" h="8">
                    <a:moveTo>
                      <a:pt x="0" y="3"/>
                    </a:moveTo>
                    <a:cubicBezTo>
                      <a:pt x="2" y="3"/>
                      <a:pt x="3" y="3"/>
                      <a:pt x="2" y="1"/>
                    </a:cubicBezTo>
                    <a:lnTo>
                      <a:pt x="8" y="0"/>
                    </a:lnTo>
                    <a:lnTo>
                      <a:pt x="15" y="1"/>
                    </a:lnTo>
                    <a:cubicBezTo>
                      <a:pt x="14" y="3"/>
                      <a:pt x="15" y="3"/>
                      <a:pt x="17" y="3"/>
                    </a:cubicBezTo>
                    <a:cubicBezTo>
                      <a:pt x="16" y="4"/>
                      <a:pt x="15" y="5"/>
                      <a:pt x="14" y="4"/>
                    </a:cubicBezTo>
                    <a:cubicBezTo>
                      <a:pt x="14" y="5"/>
                      <a:pt x="14" y="6"/>
                      <a:pt x="15" y="7"/>
                    </a:cubicBezTo>
                    <a:cubicBezTo>
                      <a:pt x="14" y="6"/>
                      <a:pt x="13" y="6"/>
                      <a:pt x="13" y="5"/>
                    </a:cubicBezTo>
                    <a:lnTo>
                      <a:pt x="13" y="8"/>
                    </a:lnTo>
                    <a:cubicBezTo>
                      <a:pt x="12" y="7"/>
                      <a:pt x="12" y="6"/>
                      <a:pt x="11" y="5"/>
                    </a:cubicBezTo>
                    <a:lnTo>
                      <a:pt x="11" y="8"/>
                    </a:lnTo>
                    <a:lnTo>
                      <a:pt x="10" y="6"/>
                    </a:lnTo>
                    <a:lnTo>
                      <a:pt x="8" y="8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6" y="5"/>
                    </a:lnTo>
                    <a:cubicBezTo>
                      <a:pt x="5" y="6"/>
                      <a:pt x="5" y="7"/>
                      <a:pt x="4" y="8"/>
                    </a:cubicBezTo>
                    <a:lnTo>
                      <a:pt x="4" y="5"/>
                    </a:lnTo>
                    <a:cubicBezTo>
                      <a:pt x="4" y="6"/>
                      <a:pt x="3" y="6"/>
                      <a:pt x="2" y="7"/>
                    </a:cubicBezTo>
                    <a:cubicBezTo>
                      <a:pt x="3" y="6"/>
                      <a:pt x="3" y="5"/>
                      <a:pt x="3" y="4"/>
                    </a:cubicBezTo>
                    <a:cubicBezTo>
                      <a:pt x="2" y="5"/>
                      <a:pt x="1" y="4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" name="Freeform 54"/>
              <p:cNvSpPr>
                <a:spLocks/>
              </p:cNvSpPr>
              <p:nvPr/>
            </p:nvSpPr>
            <p:spPr bwMode="auto">
              <a:xfrm>
                <a:off x="3569" y="1180"/>
                <a:ext cx="198" cy="103"/>
              </a:xfrm>
              <a:custGeom>
                <a:avLst/>
                <a:gdLst>
                  <a:gd name="T0" fmla="*/ 2147483647 w 17"/>
                  <a:gd name="T1" fmla="*/ 2147483647 h 9"/>
                  <a:gd name="T2" fmla="*/ 2147483647 w 17"/>
                  <a:gd name="T3" fmla="*/ 0 h 9"/>
                  <a:gd name="T4" fmla="*/ 2147483647 w 17"/>
                  <a:gd name="T5" fmla="*/ 0 h 9"/>
                  <a:gd name="T6" fmla="*/ 2147483647 w 17"/>
                  <a:gd name="T7" fmla="*/ 0 h 9"/>
                  <a:gd name="T8" fmla="*/ 2147483647 w 17"/>
                  <a:gd name="T9" fmla="*/ 0 h 9"/>
                  <a:gd name="T10" fmla="*/ 2147483647 w 17"/>
                  <a:gd name="T11" fmla="*/ 0 h 9"/>
                  <a:gd name="T12" fmla="*/ 2147483647 w 17"/>
                  <a:gd name="T13" fmla="*/ 2147483647 h 9"/>
                  <a:gd name="T14" fmla="*/ 0 w 17"/>
                  <a:gd name="T15" fmla="*/ 2147483647 h 9"/>
                  <a:gd name="T16" fmla="*/ 2147483647 w 17"/>
                  <a:gd name="T17" fmla="*/ 2147483647 h 9"/>
                  <a:gd name="T18" fmla="*/ 2147483647 w 17"/>
                  <a:gd name="T19" fmla="*/ 2147483647 h 9"/>
                  <a:gd name="T20" fmla="*/ 2147483647 w 17"/>
                  <a:gd name="T21" fmla="*/ 2147483647 h 9"/>
                  <a:gd name="T22" fmla="*/ 2147483647 w 17"/>
                  <a:gd name="T23" fmla="*/ 2147483647 h 9"/>
                  <a:gd name="T24" fmla="*/ 2147483647 w 17"/>
                  <a:gd name="T25" fmla="*/ 2147483647 h 9"/>
                  <a:gd name="T26" fmla="*/ 2147483647 w 17"/>
                  <a:gd name="T27" fmla="*/ 2147483647 h 9"/>
                  <a:gd name="T28" fmla="*/ 2147483647 w 17"/>
                  <a:gd name="T29" fmla="*/ 2147483647 h 9"/>
                  <a:gd name="T30" fmla="*/ 2147483647 w 17"/>
                  <a:gd name="T31" fmla="*/ 2147483647 h 9"/>
                  <a:gd name="T32" fmla="*/ 2147483647 w 17"/>
                  <a:gd name="T33" fmla="*/ 2147483647 h 9"/>
                  <a:gd name="T34" fmla="*/ 2147483647 w 17"/>
                  <a:gd name="T35" fmla="*/ 2147483647 h 9"/>
                  <a:gd name="T36" fmla="*/ 2147483647 w 17"/>
                  <a:gd name="T37" fmla="*/ 2147483647 h 9"/>
                  <a:gd name="T38" fmla="*/ 2147483647 w 17"/>
                  <a:gd name="T39" fmla="*/ 2147483647 h 9"/>
                  <a:gd name="T40" fmla="*/ 2147483647 w 17"/>
                  <a:gd name="T41" fmla="*/ 2147483647 h 9"/>
                  <a:gd name="T42" fmla="*/ 2147483647 w 17"/>
                  <a:gd name="T43" fmla="*/ 2147483647 h 9"/>
                  <a:gd name="T44" fmla="*/ 2147483647 w 17"/>
                  <a:gd name="T45" fmla="*/ 2147483647 h 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7"/>
                  <a:gd name="T70" fmla="*/ 0 h 9"/>
                  <a:gd name="T71" fmla="*/ 17 w 17"/>
                  <a:gd name="T72" fmla="*/ 9 h 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7" h="9">
                    <a:moveTo>
                      <a:pt x="14" y="2"/>
                    </a:moveTo>
                    <a:lnTo>
                      <a:pt x="12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cubicBezTo>
                      <a:pt x="4" y="4"/>
                      <a:pt x="3" y="5"/>
                      <a:pt x="0" y="6"/>
                    </a:cubicBezTo>
                    <a:cubicBezTo>
                      <a:pt x="1" y="7"/>
                      <a:pt x="2" y="7"/>
                      <a:pt x="4" y="6"/>
                    </a:cubicBezTo>
                    <a:lnTo>
                      <a:pt x="2" y="8"/>
                    </a:lnTo>
                    <a:cubicBezTo>
                      <a:pt x="4" y="8"/>
                      <a:pt x="5" y="7"/>
                      <a:pt x="6" y="5"/>
                    </a:cubicBezTo>
                    <a:lnTo>
                      <a:pt x="6" y="9"/>
                    </a:lnTo>
                    <a:cubicBezTo>
                      <a:pt x="7" y="8"/>
                      <a:pt x="8" y="6"/>
                      <a:pt x="7" y="4"/>
                    </a:cubicBezTo>
                    <a:lnTo>
                      <a:pt x="9" y="7"/>
                    </a:lnTo>
                    <a:lnTo>
                      <a:pt x="10" y="4"/>
                    </a:lnTo>
                    <a:cubicBezTo>
                      <a:pt x="9" y="6"/>
                      <a:pt x="10" y="8"/>
                      <a:pt x="11" y="9"/>
                    </a:cubicBezTo>
                    <a:lnTo>
                      <a:pt x="11" y="5"/>
                    </a:lnTo>
                    <a:cubicBezTo>
                      <a:pt x="12" y="7"/>
                      <a:pt x="13" y="8"/>
                      <a:pt x="15" y="8"/>
                    </a:cubicBezTo>
                    <a:lnTo>
                      <a:pt x="13" y="6"/>
                    </a:lnTo>
                    <a:cubicBezTo>
                      <a:pt x="15" y="7"/>
                      <a:pt x="16" y="7"/>
                      <a:pt x="17" y="6"/>
                    </a:cubicBezTo>
                    <a:cubicBezTo>
                      <a:pt x="14" y="5"/>
                      <a:pt x="13" y="4"/>
                      <a:pt x="1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" name="Freeform 55"/>
              <p:cNvSpPr>
                <a:spLocks/>
              </p:cNvSpPr>
              <p:nvPr/>
            </p:nvSpPr>
            <p:spPr bwMode="auto">
              <a:xfrm>
                <a:off x="3559" y="1260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2147483647 w 5"/>
                  <a:gd name="T5" fmla="*/ 2147483647 h 3"/>
                  <a:gd name="T6" fmla="*/ 2147483647 w 5"/>
                  <a:gd name="T7" fmla="*/ 2147483647 h 3"/>
                  <a:gd name="T8" fmla="*/ 0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0" y="2"/>
                    </a:moveTo>
                    <a:lnTo>
                      <a:pt x="2" y="0"/>
                    </a:lnTo>
                    <a:lnTo>
                      <a:pt x="5" y="1"/>
                    </a:lnTo>
                    <a:lnTo>
                      <a:pt x="4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3" name="Freeform 56"/>
              <p:cNvSpPr>
                <a:spLocks/>
              </p:cNvSpPr>
              <p:nvPr/>
            </p:nvSpPr>
            <p:spPr bwMode="auto">
              <a:xfrm>
                <a:off x="3718" y="1260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2147483647 w 5"/>
                  <a:gd name="T3" fmla="*/ 0 h 3"/>
                  <a:gd name="T4" fmla="*/ 0 w 5"/>
                  <a:gd name="T5" fmla="*/ 2147483647 h 3"/>
                  <a:gd name="T6" fmla="*/ 2147483647 w 5"/>
                  <a:gd name="T7" fmla="*/ 2147483647 h 3"/>
                  <a:gd name="T8" fmla="*/ 2147483647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5" y="2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4" name="Freeform 57"/>
              <p:cNvSpPr>
                <a:spLocks/>
              </p:cNvSpPr>
              <p:nvPr/>
            </p:nvSpPr>
            <p:spPr bwMode="auto">
              <a:xfrm>
                <a:off x="3544" y="1478"/>
                <a:ext cx="92" cy="149"/>
              </a:xfrm>
              <a:custGeom>
                <a:avLst/>
                <a:gdLst>
                  <a:gd name="T0" fmla="*/ 2147483647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2147483647 w 8"/>
                  <a:gd name="T11" fmla="*/ 0 h 13"/>
                  <a:gd name="T12" fmla="*/ 2147483647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8" y="4"/>
                    </a:moveTo>
                    <a:cubicBezTo>
                      <a:pt x="5" y="6"/>
                      <a:pt x="4" y="9"/>
                      <a:pt x="5" y="13"/>
                    </a:cubicBezTo>
                    <a:cubicBezTo>
                      <a:pt x="2" y="13"/>
                      <a:pt x="2" y="12"/>
                      <a:pt x="2" y="10"/>
                    </a:cubicBezTo>
                    <a:cubicBezTo>
                      <a:pt x="0" y="9"/>
                      <a:pt x="0" y="8"/>
                      <a:pt x="1" y="7"/>
                    </a:cubicBezTo>
                    <a:cubicBezTo>
                      <a:pt x="1" y="7"/>
                      <a:pt x="3" y="7"/>
                      <a:pt x="4" y="5"/>
                    </a:cubicBezTo>
                    <a:cubicBezTo>
                      <a:pt x="7" y="4"/>
                      <a:pt x="8" y="2"/>
                      <a:pt x="8" y="0"/>
                    </a:cubicBez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5" name="Freeform 58"/>
              <p:cNvSpPr>
                <a:spLocks/>
              </p:cNvSpPr>
              <p:nvPr/>
            </p:nvSpPr>
            <p:spPr bwMode="auto">
              <a:xfrm>
                <a:off x="3593" y="1524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0 w 4"/>
                  <a:gd name="T7" fmla="*/ 2147483647 h 13"/>
                  <a:gd name="T8" fmla="*/ 2147483647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4" y="13"/>
                    </a:moveTo>
                    <a:cubicBezTo>
                      <a:pt x="3" y="10"/>
                      <a:pt x="3" y="7"/>
                      <a:pt x="4" y="3"/>
                    </a:cubicBezTo>
                    <a:lnTo>
                      <a:pt x="4" y="0"/>
                    </a:lnTo>
                    <a:cubicBezTo>
                      <a:pt x="1" y="2"/>
                      <a:pt x="0" y="5"/>
                      <a:pt x="0" y="9"/>
                    </a:cubicBezTo>
                    <a:cubicBezTo>
                      <a:pt x="1" y="12"/>
                      <a:pt x="3" y="13"/>
                      <a:pt x="4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6" name="Freeform 59"/>
              <p:cNvSpPr>
                <a:spLocks/>
              </p:cNvSpPr>
              <p:nvPr/>
            </p:nvSpPr>
            <p:spPr bwMode="auto">
              <a:xfrm>
                <a:off x="3535" y="1432"/>
                <a:ext cx="67" cy="69"/>
              </a:xfrm>
              <a:custGeom>
                <a:avLst/>
                <a:gdLst>
                  <a:gd name="T0" fmla="*/ 0 w 6"/>
                  <a:gd name="T1" fmla="*/ 2147483647 h 6"/>
                  <a:gd name="T2" fmla="*/ 2147483647 w 6"/>
                  <a:gd name="T3" fmla="*/ 0 h 6"/>
                  <a:gd name="T4" fmla="*/ 0 60000 65536"/>
                  <a:gd name="T5" fmla="*/ 0 60000 65536"/>
                  <a:gd name="T6" fmla="*/ 0 w 6"/>
                  <a:gd name="T7" fmla="*/ 0 h 6"/>
                  <a:gd name="T8" fmla="*/ 6 w 6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" h="6">
                    <a:moveTo>
                      <a:pt x="0" y="6"/>
                    </a:moveTo>
                    <a:cubicBezTo>
                      <a:pt x="1" y="5"/>
                      <a:pt x="2" y="0"/>
                      <a:pt x="6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" name="Freeform 60"/>
              <p:cNvSpPr>
                <a:spLocks/>
              </p:cNvSpPr>
              <p:nvPr/>
            </p:nvSpPr>
            <p:spPr bwMode="auto">
              <a:xfrm>
                <a:off x="3544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2147483647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2" y="8"/>
                    </a:moveTo>
                    <a:cubicBezTo>
                      <a:pt x="0" y="5"/>
                      <a:pt x="2" y="3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8" name="Freeform 61"/>
              <p:cNvSpPr>
                <a:spLocks/>
              </p:cNvSpPr>
              <p:nvPr/>
            </p:nvSpPr>
            <p:spPr bwMode="auto">
              <a:xfrm>
                <a:off x="3578" y="1432"/>
                <a:ext cx="58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2147483647 w 5"/>
                  <a:gd name="T3" fmla="*/ 0 h 5"/>
                  <a:gd name="T4" fmla="*/ 0 60000 65536"/>
                  <a:gd name="T5" fmla="*/ 0 60000 65536"/>
                  <a:gd name="T6" fmla="*/ 0 w 5"/>
                  <a:gd name="T7" fmla="*/ 0 h 5"/>
                  <a:gd name="T8" fmla="*/ 5 w 5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5">
                    <a:moveTo>
                      <a:pt x="1" y="5"/>
                    </a:moveTo>
                    <a:cubicBezTo>
                      <a:pt x="0" y="4"/>
                      <a:pt x="2" y="2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" name="Freeform 62"/>
              <p:cNvSpPr>
                <a:spLocks/>
              </p:cNvSpPr>
              <p:nvPr/>
            </p:nvSpPr>
            <p:spPr bwMode="auto">
              <a:xfrm>
                <a:off x="3593" y="1467"/>
                <a:ext cx="43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0" y="2"/>
                    </a:moveTo>
                    <a:cubicBezTo>
                      <a:pt x="1" y="1"/>
                      <a:pt x="3" y="0"/>
                      <a:pt x="4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0" name="Freeform 63"/>
              <p:cNvSpPr>
                <a:spLocks/>
              </p:cNvSpPr>
              <p:nvPr/>
            </p:nvSpPr>
            <p:spPr bwMode="auto">
              <a:xfrm>
                <a:off x="3525" y="1444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0" y="3"/>
                    </a:moveTo>
                    <a:cubicBezTo>
                      <a:pt x="0" y="2"/>
                      <a:pt x="2" y="0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1" name="Freeform 64"/>
              <p:cNvSpPr>
                <a:spLocks/>
              </p:cNvSpPr>
              <p:nvPr/>
            </p:nvSpPr>
            <p:spPr bwMode="auto">
              <a:xfrm>
                <a:off x="3544" y="1432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0" y="6"/>
                    </a:moveTo>
                    <a:cubicBezTo>
                      <a:pt x="1" y="3"/>
                      <a:pt x="2" y="1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" name="Freeform 65"/>
              <p:cNvSpPr>
                <a:spLocks/>
              </p:cNvSpPr>
              <p:nvPr/>
            </p:nvSpPr>
            <p:spPr bwMode="auto">
              <a:xfrm>
                <a:off x="3559" y="1513"/>
                <a:ext cx="77" cy="57"/>
              </a:xfrm>
              <a:custGeom>
                <a:avLst/>
                <a:gdLst>
                  <a:gd name="T0" fmla="*/ 0 w 7"/>
                  <a:gd name="T1" fmla="*/ 2147483647 h 5"/>
                  <a:gd name="T2" fmla="*/ 2147483647 w 7"/>
                  <a:gd name="T3" fmla="*/ 2147483647 h 5"/>
                  <a:gd name="T4" fmla="*/ 2147483647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0" y="5"/>
                    </a:moveTo>
                    <a:cubicBezTo>
                      <a:pt x="1" y="5"/>
                      <a:pt x="2" y="5"/>
                      <a:pt x="3" y="4"/>
                    </a:cubicBez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3" name="Freeform 66"/>
              <p:cNvSpPr>
                <a:spLocks/>
              </p:cNvSpPr>
              <p:nvPr/>
            </p:nvSpPr>
            <p:spPr bwMode="auto">
              <a:xfrm>
                <a:off x="3569" y="1559"/>
                <a:ext cx="24" cy="57"/>
              </a:xfrm>
              <a:custGeom>
                <a:avLst/>
                <a:gdLst>
                  <a:gd name="T0" fmla="*/ 2147483647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2" y="0"/>
                    </a:moveTo>
                    <a:cubicBezTo>
                      <a:pt x="1" y="2"/>
                      <a:pt x="0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4" name="Freeform 67"/>
              <p:cNvSpPr>
                <a:spLocks/>
              </p:cNvSpPr>
              <p:nvPr/>
            </p:nvSpPr>
            <p:spPr bwMode="auto">
              <a:xfrm>
                <a:off x="3602" y="1536"/>
                <a:ext cx="34" cy="115"/>
              </a:xfrm>
              <a:custGeom>
                <a:avLst/>
                <a:gdLst>
                  <a:gd name="T0" fmla="*/ 2147483647 w 3"/>
                  <a:gd name="T1" fmla="*/ 0 h 10"/>
                  <a:gd name="T2" fmla="*/ 2147483647 w 3"/>
                  <a:gd name="T3" fmla="*/ 2147483647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0"/>
                    </a:moveTo>
                    <a:cubicBezTo>
                      <a:pt x="0" y="2"/>
                      <a:pt x="0" y="6"/>
                      <a:pt x="1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5" name="Freeform 68"/>
              <p:cNvSpPr>
                <a:spLocks/>
              </p:cNvSpPr>
              <p:nvPr/>
            </p:nvSpPr>
            <p:spPr bwMode="auto">
              <a:xfrm>
                <a:off x="3602" y="1547"/>
                <a:ext cx="34" cy="115"/>
              </a:xfrm>
              <a:custGeom>
                <a:avLst/>
                <a:gdLst>
                  <a:gd name="T0" fmla="*/ 2147483647 w 3"/>
                  <a:gd name="T1" fmla="*/ 2147483647 h 10"/>
                  <a:gd name="T2" fmla="*/ 2147483647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10"/>
                    </a:moveTo>
                    <a:cubicBezTo>
                      <a:pt x="0" y="8"/>
                      <a:pt x="1" y="4"/>
                      <a:pt x="3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6" name="Freeform 69"/>
              <p:cNvSpPr>
                <a:spLocks/>
              </p:cNvSpPr>
              <p:nvPr/>
            </p:nvSpPr>
            <p:spPr bwMode="auto">
              <a:xfrm>
                <a:off x="3636" y="1559"/>
                <a:ext cx="34" cy="126"/>
              </a:xfrm>
              <a:custGeom>
                <a:avLst/>
                <a:gdLst>
                  <a:gd name="T0" fmla="*/ 2147483647 w 3"/>
                  <a:gd name="T1" fmla="*/ 0 h 11"/>
                  <a:gd name="T2" fmla="*/ 2147483647 w 3"/>
                  <a:gd name="T3" fmla="*/ 2147483647 h 11"/>
                  <a:gd name="T4" fmla="*/ 0 60000 65536"/>
                  <a:gd name="T5" fmla="*/ 0 60000 65536"/>
                  <a:gd name="T6" fmla="*/ 0 w 3"/>
                  <a:gd name="T7" fmla="*/ 0 h 11"/>
                  <a:gd name="T8" fmla="*/ 3 w 3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1">
                    <a:moveTo>
                      <a:pt x="3" y="0"/>
                    </a:moveTo>
                    <a:cubicBezTo>
                      <a:pt x="0" y="6"/>
                      <a:pt x="1" y="9"/>
                      <a:pt x="3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7" name="Freeform 70"/>
              <p:cNvSpPr>
                <a:spLocks/>
              </p:cNvSpPr>
              <p:nvPr/>
            </p:nvSpPr>
            <p:spPr bwMode="auto">
              <a:xfrm>
                <a:off x="3699" y="1478"/>
                <a:ext cx="92" cy="149"/>
              </a:xfrm>
              <a:custGeom>
                <a:avLst/>
                <a:gdLst>
                  <a:gd name="T0" fmla="*/ 0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0 w 8"/>
                  <a:gd name="T11" fmla="*/ 0 h 13"/>
                  <a:gd name="T12" fmla="*/ 0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0" y="4"/>
                    </a:moveTo>
                    <a:cubicBezTo>
                      <a:pt x="3" y="6"/>
                      <a:pt x="4" y="9"/>
                      <a:pt x="4" y="13"/>
                    </a:cubicBezTo>
                    <a:cubicBezTo>
                      <a:pt x="6" y="13"/>
                      <a:pt x="7" y="12"/>
                      <a:pt x="6" y="10"/>
                    </a:cubicBezTo>
                    <a:cubicBezTo>
                      <a:pt x="8" y="9"/>
                      <a:pt x="8" y="8"/>
                      <a:pt x="8" y="7"/>
                    </a:cubicBezTo>
                    <a:cubicBezTo>
                      <a:pt x="7" y="7"/>
                      <a:pt x="5" y="7"/>
                      <a:pt x="4" y="5"/>
                    </a:cubicBezTo>
                    <a:cubicBezTo>
                      <a:pt x="1" y="4"/>
                      <a:pt x="0" y="2"/>
                      <a:pt x="0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8" name="Freeform 71"/>
              <p:cNvSpPr>
                <a:spLocks/>
              </p:cNvSpPr>
              <p:nvPr/>
            </p:nvSpPr>
            <p:spPr bwMode="auto">
              <a:xfrm>
                <a:off x="3699" y="1524"/>
                <a:ext cx="43" cy="149"/>
              </a:xfrm>
              <a:custGeom>
                <a:avLst/>
                <a:gdLst>
                  <a:gd name="T0" fmla="*/ 0 w 4"/>
                  <a:gd name="T1" fmla="*/ 2147483647 h 13"/>
                  <a:gd name="T2" fmla="*/ 0 w 4"/>
                  <a:gd name="T3" fmla="*/ 2147483647 h 13"/>
                  <a:gd name="T4" fmla="*/ 0 w 4"/>
                  <a:gd name="T5" fmla="*/ 0 h 13"/>
                  <a:gd name="T6" fmla="*/ 2147483647 w 4"/>
                  <a:gd name="T7" fmla="*/ 2147483647 h 13"/>
                  <a:gd name="T8" fmla="*/ 0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0" y="13"/>
                    </a:moveTo>
                    <a:cubicBezTo>
                      <a:pt x="1" y="10"/>
                      <a:pt x="1" y="7"/>
                      <a:pt x="0" y="3"/>
                    </a:cubicBezTo>
                    <a:lnTo>
                      <a:pt x="0" y="0"/>
                    </a:lnTo>
                    <a:cubicBezTo>
                      <a:pt x="3" y="2"/>
                      <a:pt x="4" y="5"/>
                      <a:pt x="4" y="9"/>
                    </a:cubicBezTo>
                    <a:cubicBezTo>
                      <a:pt x="3" y="12"/>
                      <a:pt x="2" y="13"/>
                      <a:pt x="0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9" name="Freeform 72"/>
              <p:cNvSpPr>
                <a:spLocks/>
              </p:cNvSpPr>
              <p:nvPr/>
            </p:nvSpPr>
            <p:spPr bwMode="auto">
              <a:xfrm>
                <a:off x="3732" y="1432"/>
                <a:ext cx="77" cy="69"/>
              </a:xfrm>
              <a:custGeom>
                <a:avLst/>
                <a:gdLst>
                  <a:gd name="T0" fmla="*/ 2147483647 w 7"/>
                  <a:gd name="T1" fmla="*/ 2147483647 h 6"/>
                  <a:gd name="T2" fmla="*/ 0 w 7"/>
                  <a:gd name="T3" fmla="*/ 0 h 6"/>
                  <a:gd name="T4" fmla="*/ 0 60000 65536"/>
                  <a:gd name="T5" fmla="*/ 0 60000 65536"/>
                  <a:gd name="T6" fmla="*/ 0 w 7"/>
                  <a:gd name="T7" fmla="*/ 0 h 6"/>
                  <a:gd name="T8" fmla="*/ 7 w 7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" h="6">
                    <a:moveTo>
                      <a:pt x="7" y="6"/>
                    </a:moveTo>
                    <a:cubicBezTo>
                      <a:pt x="5" y="5"/>
                      <a:pt x="5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0" name="Freeform 73"/>
              <p:cNvSpPr>
                <a:spLocks/>
              </p:cNvSpPr>
              <p:nvPr/>
            </p:nvSpPr>
            <p:spPr bwMode="auto">
              <a:xfrm>
                <a:off x="3732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0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3" y="8"/>
                    </a:moveTo>
                    <a:cubicBezTo>
                      <a:pt x="5" y="5"/>
                      <a:pt x="3" y="3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1" name="Freeform 74"/>
              <p:cNvSpPr>
                <a:spLocks/>
              </p:cNvSpPr>
              <p:nvPr/>
            </p:nvSpPr>
            <p:spPr bwMode="auto">
              <a:xfrm>
                <a:off x="3703" y="1432"/>
                <a:ext cx="48" cy="57"/>
              </a:xfrm>
              <a:custGeom>
                <a:avLst/>
                <a:gdLst>
                  <a:gd name="T0" fmla="*/ 2147483647 w 4"/>
                  <a:gd name="T1" fmla="*/ 2147483647 h 5"/>
                  <a:gd name="T2" fmla="*/ 0 w 4"/>
                  <a:gd name="T3" fmla="*/ 0 h 5"/>
                  <a:gd name="T4" fmla="*/ 0 60000 65536"/>
                  <a:gd name="T5" fmla="*/ 0 60000 65536"/>
                  <a:gd name="T6" fmla="*/ 0 w 4"/>
                  <a:gd name="T7" fmla="*/ 0 h 5"/>
                  <a:gd name="T8" fmla="*/ 4 w 4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5">
                    <a:moveTo>
                      <a:pt x="4" y="5"/>
                    </a:moveTo>
                    <a:cubicBezTo>
                      <a:pt x="4" y="4"/>
                      <a:pt x="2" y="2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" name="Freeform 75"/>
              <p:cNvSpPr>
                <a:spLocks/>
              </p:cNvSpPr>
              <p:nvPr/>
            </p:nvSpPr>
            <p:spPr bwMode="auto">
              <a:xfrm>
                <a:off x="3699" y="1467"/>
                <a:ext cx="43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3" name="Freeform 76"/>
              <p:cNvSpPr>
                <a:spLocks/>
              </p:cNvSpPr>
              <p:nvPr/>
            </p:nvSpPr>
            <p:spPr bwMode="auto">
              <a:xfrm>
                <a:off x="3752" y="1444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0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5" y="3"/>
                    </a:moveTo>
                    <a:cubicBezTo>
                      <a:pt x="5" y="2"/>
                      <a:pt x="3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4" name="Freeform 77"/>
              <p:cNvSpPr>
                <a:spLocks/>
              </p:cNvSpPr>
              <p:nvPr/>
            </p:nvSpPr>
            <p:spPr bwMode="auto">
              <a:xfrm>
                <a:off x="3732" y="1432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0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5" y="6"/>
                    </a:moveTo>
                    <a:cubicBezTo>
                      <a:pt x="4" y="3"/>
                      <a:pt x="3" y="1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5" name="Freeform 78"/>
              <p:cNvSpPr>
                <a:spLocks/>
              </p:cNvSpPr>
              <p:nvPr/>
            </p:nvSpPr>
            <p:spPr bwMode="auto">
              <a:xfrm>
                <a:off x="3699" y="1513"/>
                <a:ext cx="77" cy="57"/>
              </a:xfrm>
              <a:custGeom>
                <a:avLst/>
                <a:gdLst>
                  <a:gd name="T0" fmla="*/ 2147483647 w 7"/>
                  <a:gd name="T1" fmla="*/ 2147483647 h 5"/>
                  <a:gd name="T2" fmla="*/ 2147483647 w 7"/>
                  <a:gd name="T3" fmla="*/ 2147483647 h 5"/>
                  <a:gd name="T4" fmla="*/ 0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7" y="5"/>
                    </a:moveTo>
                    <a:cubicBezTo>
                      <a:pt x="6" y="5"/>
                      <a:pt x="5" y="5"/>
                      <a:pt x="4" y="4"/>
                    </a:cubicBez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6" name="Freeform 79"/>
              <p:cNvSpPr>
                <a:spLocks/>
              </p:cNvSpPr>
              <p:nvPr/>
            </p:nvSpPr>
            <p:spPr bwMode="auto">
              <a:xfrm>
                <a:off x="3742" y="1559"/>
                <a:ext cx="24" cy="57"/>
              </a:xfrm>
              <a:custGeom>
                <a:avLst/>
                <a:gdLst>
                  <a:gd name="T0" fmla="*/ 0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0" y="0"/>
                    </a:moveTo>
                    <a:cubicBezTo>
                      <a:pt x="1" y="2"/>
                      <a:pt x="2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7" name="Freeform 80"/>
              <p:cNvSpPr>
                <a:spLocks/>
              </p:cNvSpPr>
              <p:nvPr/>
            </p:nvSpPr>
            <p:spPr bwMode="auto">
              <a:xfrm>
                <a:off x="3699" y="1536"/>
                <a:ext cx="43" cy="115"/>
              </a:xfrm>
              <a:custGeom>
                <a:avLst/>
                <a:gdLst>
                  <a:gd name="T0" fmla="*/ 0 w 4"/>
                  <a:gd name="T1" fmla="*/ 0 h 10"/>
                  <a:gd name="T2" fmla="*/ 2147483647 w 4"/>
                  <a:gd name="T3" fmla="*/ 2147483647 h 10"/>
                  <a:gd name="T4" fmla="*/ 0 60000 65536"/>
                  <a:gd name="T5" fmla="*/ 0 60000 65536"/>
                  <a:gd name="T6" fmla="*/ 0 w 4"/>
                  <a:gd name="T7" fmla="*/ 0 h 10"/>
                  <a:gd name="T8" fmla="*/ 4 w 4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10">
                    <a:moveTo>
                      <a:pt x="0" y="0"/>
                    </a:moveTo>
                    <a:cubicBezTo>
                      <a:pt x="3" y="2"/>
                      <a:pt x="4" y="6"/>
                      <a:pt x="2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8" name="Freeform 81"/>
              <p:cNvSpPr>
                <a:spLocks/>
              </p:cNvSpPr>
              <p:nvPr/>
            </p:nvSpPr>
            <p:spPr bwMode="auto">
              <a:xfrm>
                <a:off x="3699" y="1547"/>
                <a:ext cx="34" cy="115"/>
              </a:xfrm>
              <a:custGeom>
                <a:avLst/>
                <a:gdLst>
                  <a:gd name="T0" fmla="*/ 0 w 3"/>
                  <a:gd name="T1" fmla="*/ 2147483647 h 10"/>
                  <a:gd name="T2" fmla="*/ 0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0" y="10"/>
                    </a:moveTo>
                    <a:cubicBezTo>
                      <a:pt x="3" y="8"/>
                      <a:pt x="2" y="4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9" name="Freeform 82"/>
              <p:cNvSpPr>
                <a:spLocks/>
              </p:cNvSpPr>
              <p:nvPr/>
            </p:nvSpPr>
            <p:spPr bwMode="auto">
              <a:xfrm>
                <a:off x="3670" y="1559"/>
                <a:ext cx="29" cy="126"/>
              </a:xfrm>
              <a:custGeom>
                <a:avLst/>
                <a:gdLst>
                  <a:gd name="T0" fmla="*/ 0 w 2"/>
                  <a:gd name="T1" fmla="*/ 0 h 11"/>
                  <a:gd name="T2" fmla="*/ 0 w 2"/>
                  <a:gd name="T3" fmla="*/ 2147483647 h 11"/>
                  <a:gd name="T4" fmla="*/ 0 60000 65536"/>
                  <a:gd name="T5" fmla="*/ 0 60000 65536"/>
                  <a:gd name="T6" fmla="*/ 0 w 2"/>
                  <a:gd name="T7" fmla="*/ 0 h 11"/>
                  <a:gd name="T8" fmla="*/ 2 w 2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11">
                    <a:moveTo>
                      <a:pt x="0" y="0"/>
                    </a:moveTo>
                    <a:cubicBezTo>
                      <a:pt x="2" y="6"/>
                      <a:pt x="1" y="9"/>
                      <a:pt x="0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0" name="Freeform 8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1" name="Freeform 8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2" name="Freeform 8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" name="Freeform 8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" name="Freeform 8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" name="Freeform 8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6" name="Freeform 8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7" name="Freeform 9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8" name="Freeform 9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9" name="Freeform 9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0" name="Freeform 9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1" name="Freeform 9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2" name="Freeform 9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3" name="Freeform 9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4" name="Freeform 9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5" name="Freeform 9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6" name="Freeform 9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7" name="Freeform 10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8" name="Freeform 10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9" name="Freeform 10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0" name="Freeform 10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1" name="Freeform 10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2" name="Freeform 10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3" name="Freeform 106"/>
              <p:cNvSpPr>
                <a:spLocks/>
              </p:cNvSpPr>
              <p:nvPr/>
            </p:nvSpPr>
            <p:spPr bwMode="auto">
              <a:xfrm>
                <a:off x="3410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1" y="1"/>
                    </a:moveTo>
                    <a:cubicBezTo>
                      <a:pt x="0" y="7"/>
                      <a:pt x="0" y="12"/>
                      <a:pt x="2" y="16"/>
                    </a:cubicBezTo>
                    <a:cubicBezTo>
                      <a:pt x="3" y="10"/>
                      <a:pt x="4" y="5"/>
                      <a:pt x="3" y="0"/>
                    </a:cubicBezTo>
                    <a:cubicBezTo>
                      <a:pt x="2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4" name="Freeform 107"/>
              <p:cNvSpPr>
                <a:spLocks/>
              </p:cNvSpPr>
              <p:nvPr/>
            </p:nvSpPr>
            <p:spPr bwMode="auto">
              <a:xfrm>
                <a:off x="3434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1" y="1"/>
                    </a:moveTo>
                    <a:cubicBezTo>
                      <a:pt x="0" y="6"/>
                      <a:pt x="0" y="11"/>
                      <a:pt x="2" y="15"/>
                    </a:cubicBezTo>
                    <a:cubicBezTo>
                      <a:pt x="4" y="9"/>
                      <a:pt x="4" y="4"/>
                      <a:pt x="3" y="0"/>
                    </a:cubicBezTo>
                    <a:cubicBezTo>
                      <a:pt x="3" y="0"/>
                      <a:pt x="2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5" name="Freeform 108"/>
              <p:cNvSpPr>
                <a:spLocks/>
              </p:cNvSpPr>
              <p:nvPr/>
            </p:nvSpPr>
            <p:spPr bwMode="auto">
              <a:xfrm>
                <a:off x="3458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2147483647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1" y="6"/>
                      <a:pt x="0" y="11"/>
                      <a:pt x="2" y="14"/>
                    </a:cubicBezTo>
                    <a:cubicBezTo>
                      <a:pt x="4" y="9"/>
                      <a:pt x="4" y="4"/>
                      <a:pt x="4" y="0"/>
                    </a:cubicBezTo>
                    <a:cubicBezTo>
                      <a:pt x="3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6" name="Freeform 109"/>
              <p:cNvSpPr>
                <a:spLocks/>
              </p:cNvSpPr>
              <p:nvPr/>
            </p:nvSpPr>
            <p:spPr bwMode="auto">
              <a:xfrm>
                <a:off x="3491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1" y="1"/>
                    </a:moveTo>
                    <a:cubicBezTo>
                      <a:pt x="0" y="5"/>
                      <a:pt x="0" y="10"/>
                      <a:pt x="2" y="13"/>
                    </a:cubicBezTo>
                    <a:cubicBezTo>
                      <a:pt x="3" y="8"/>
                      <a:pt x="4" y="4"/>
                      <a:pt x="3" y="0"/>
                    </a:cubicBezTo>
                    <a:cubicBezTo>
                      <a:pt x="2" y="0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7" name="Freeform 110"/>
              <p:cNvSpPr>
                <a:spLocks/>
              </p:cNvSpPr>
              <p:nvPr/>
            </p:nvSpPr>
            <p:spPr bwMode="auto">
              <a:xfrm>
                <a:off x="3511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1" y="5"/>
                      <a:pt x="0" y="9"/>
                      <a:pt x="2" y="12"/>
                    </a:cubicBezTo>
                    <a:cubicBezTo>
                      <a:pt x="4" y="7"/>
                      <a:pt x="4" y="3"/>
                      <a:pt x="3" y="0"/>
                    </a:cubicBezTo>
                    <a:cubicBezTo>
                      <a:pt x="3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8" name="Freeform 111"/>
              <p:cNvSpPr>
                <a:spLocks/>
              </p:cNvSpPr>
              <p:nvPr/>
            </p:nvSpPr>
            <p:spPr bwMode="auto">
              <a:xfrm>
                <a:off x="3535" y="1306"/>
                <a:ext cx="43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2147483647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1" y="5"/>
                      <a:pt x="0" y="9"/>
                      <a:pt x="2" y="11"/>
                    </a:cubicBezTo>
                    <a:cubicBezTo>
                      <a:pt x="4" y="7"/>
                      <a:pt x="4" y="4"/>
                      <a:pt x="4" y="0"/>
                    </a:cubicBezTo>
                    <a:cubicBezTo>
                      <a:pt x="3" y="1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9" name="Freeform 112"/>
              <p:cNvSpPr>
                <a:spLocks/>
              </p:cNvSpPr>
              <p:nvPr/>
            </p:nvSpPr>
            <p:spPr bwMode="auto">
              <a:xfrm>
                <a:off x="3559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2147483647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3" y="1"/>
                    </a:moveTo>
                    <a:cubicBezTo>
                      <a:pt x="2" y="4"/>
                      <a:pt x="0" y="8"/>
                      <a:pt x="2" y="10"/>
                    </a:cubicBezTo>
                    <a:cubicBezTo>
                      <a:pt x="4" y="7"/>
                      <a:pt x="4" y="3"/>
                      <a:pt x="4" y="0"/>
                    </a:cubicBezTo>
                    <a:cubicBezTo>
                      <a:pt x="4" y="0"/>
                      <a:pt x="3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Freeform 11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1" name="Freeform 11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2" name="Freeform 11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" name="Freeform 11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4" name="Freeform 11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5" name="Freeform 11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Freeform 11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7" name="Freeform 12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8" name="Freeform 12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9" name="Freeform 12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0" name="Freeform 12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1" name="Freeform 12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2" name="Freeform 12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3" name="Freeform 12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4" name="Freeform 12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5" name="Freeform 12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6" name="Freeform 12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7" name="Freeform 13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8" name="Freeform 13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9" name="Freeform 13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0" name="Freeform 13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1" name="Freeform 13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2" name="Freeform 13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3" name="Freeform 136"/>
              <p:cNvSpPr>
                <a:spLocks/>
              </p:cNvSpPr>
              <p:nvPr/>
            </p:nvSpPr>
            <p:spPr bwMode="auto">
              <a:xfrm>
                <a:off x="3386" y="1329"/>
                <a:ext cx="72" cy="103"/>
              </a:xfrm>
              <a:custGeom>
                <a:avLst/>
                <a:gdLst>
                  <a:gd name="T0" fmla="*/ 0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0" y="9"/>
                    </a:moveTo>
                    <a:cubicBezTo>
                      <a:pt x="0" y="9"/>
                      <a:pt x="0" y="6"/>
                      <a:pt x="1" y="3"/>
                    </a:cubicBezTo>
                    <a:cubicBezTo>
                      <a:pt x="1" y="2"/>
                      <a:pt x="1" y="2"/>
                      <a:pt x="2" y="1"/>
                    </a:cubicBezTo>
                    <a:cubicBezTo>
                      <a:pt x="3" y="0"/>
                      <a:pt x="5" y="0"/>
                      <a:pt x="6" y="0"/>
                    </a:cubicBezTo>
                    <a:cubicBezTo>
                      <a:pt x="6" y="1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8"/>
                      <a:pt x="2" y="9"/>
                      <a:pt x="0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4" name="Freeform 137"/>
              <p:cNvSpPr>
                <a:spLocks/>
              </p:cNvSpPr>
              <p:nvPr/>
            </p:nvSpPr>
            <p:spPr bwMode="auto">
              <a:xfrm>
                <a:off x="3424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1" y="9"/>
                    </a:moveTo>
                    <a:cubicBezTo>
                      <a:pt x="0" y="8"/>
                      <a:pt x="1" y="6"/>
                      <a:pt x="2" y="4"/>
                    </a:cubicBezTo>
                    <a:cubicBezTo>
                      <a:pt x="3" y="2"/>
                      <a:pt x="4" y="0"/>
                      <a:pt x="6" y="1"/>
                    </a:cubicBezTo>
                    <a:cubicBezTo>
                      <a:pt x="5" y="2"/>
                      <a:pt x="5" y="3"/>
                      <a:pt x="5" y="4"/>
                    </a:cubicBezTo>
                    <a:cubicBezTo>
                      <a:pt x="4" y="5"/>
                      <a:pt x="4" y="6"/>
                      <a:pt x="4" y="6"/>
                    </a:cubicBezTo>
                    <a:cubicBezTo>
                      <a:pt x="4" y="8"/>
                      <a:pt x="2" y="8"/>
                      <a:pt x="1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5" name="Freeform 138"/>
              <p:cNvSpPr>
                <a:spLocks/>
              </p:cNvSpPr>
              <p:nvPr/>
            </p:nvSpPr>
            <p:spPr bwMode="auto">
              <a:xfrm>
                <a:off x="3467" y="1317"/>
                <a:ext cx="43" cy="92"/>
              </a:xfrm>
              <a:custGeom>
                <a:avLst/>
                <a:gdLst>
                  <a:gd name="T0" fmla="*/ 0 w 4"/>
                  <a:gd name="T1" fmla="*/ 2147483647 h 8"/>
                  <a:gd name="T2" fmla="*/ 2147483647 w 4"/>
                  <a:gd name="T3" fmla="*/ 2147483647 h 8"/>
                  <a:gd name="T4" fmla="*/ 2147483647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0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0" y="8"/>
                    </a:moveTo>
                    <a:cubicBezTo>
                      <a:pt x="0" y="7"/>
                      <a:pt x="0" y="5"/>
                      <a:pt x="1" y="3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4"/>
                      <a:pt x="3" y="5"/>
                      <a:pt x="3" y="6"/>
                    </a:cubicBezTo>
                    <a:cubicBezTo>
                      <a:pt x="2" y="7"/>
                      <a:pt x="1" y="7"/>
                      <a:pt x="0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6" name="Freeform 139"/>
              <p:cNvSpPr>
                <a:spLocks/>
              </p:cNvSpPr>
              <p:nvPr/>
            </p:nvSpPr>
            <p:spPr bwMode="auto">
              <a:xfrm>
                <a:off x="3501" y="1317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0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3" y="1"/>
                      <a:pt x="3" y="2"/>
                      <a:pt x="2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6"/>
                      <a:pt x="1" y="6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7" name="Freeform 140"/>
              <p:cNvSpPr>
                <a:spLocks/>
              </p:cNvSpPr>
              <p:nvPr/>
            </p:nvSpPr>
            <p:spPr bwMode="auto">
              <a:xfrm>
                <a:off x="3525" y="1306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7"/>
                      <a:pt x="0" y="5"/>
                      <a:pt x="0" y="3"/>
                    </a:cubicBezTo>
                    <a:cubicBezTo>
                      <a:pt x="1" y="2"/>
                      <a:pt x="2" y="0"/>
                      <a:pt x="3" y="1"/>
                    </a:cubicBezTo>
                    <a:cubicBezTo>
                      <a:pt x="3" y="2"/>
                      <a:pt x="2" y="3"/>
                      <a:pt x="2" y="3"/>
                    </a:cubicBezTo>
                    <a:cubicBezTo>
                      <a:pt x="2" y="4"/>
                      <a:pt x="2" y="5"/>
                      <a:pt x="2" y="5"/>
                    </a:cubicBezTo>
                    <a:cubicBezTo>
                      <a:pt x="2" y="6"/>
                      <a:pt x="1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8" name="Freeform 141"/>
              <p:cNvSpPr>
                <a:spLocks/>
              </p:cNvSpPr>
              <p:nvPr/>
            </p:nvSpPr>
            <p:spPr bwMode="auto">
              <a:xfrm>
                <a:off x="3544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0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6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9" name="Freeform 142"/>
              <p:cNvSpPr>
                <a:spLocks/>
              </p:cNvSpPr>
              <p:nvPr/>
            </p:nvSpPr>
            <p:spPr bwMode="auto">
              <a:xfrm>
                <a:off x="3559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0" name="Freeform 143"/>
              <p:cNvSpPr>
                <a:spLocks/>
              </p:cNvSpPr>
              <p:nvPr/>
            </p:nvSpPr>
            <p:spPr bwMode="auto">
              <a:xfrm>
                <a:off x="3578" y="1306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1" name="Freeform 144"/>
              <p:cNvSpPr>
                <a:spLocks/>
              </p:cNvSpPr>
              <p:nvPr/>
            </p:nvSpPr>
            <p:spPr bwMode="auto">
              <a:xfrm>
                <a:off x="3593" y="1306"/>
                <a:ext cx="19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2" name="Freeform 145"/>
              <p:cNvSpPr>
                <a:spLocks/>
              </p:cNvSpPr>
              <p:nvPr/>
            </p:nvSpPr>
            <p:spPr bwMode="auto">
              <a:xfrm>
                <a:off x="360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3" name="Freeform 146"/>
              <p:cNvSpPr>
                <a:spLocks/>
              </p:cNvSpPr>
              <p:nvPr/>
            </p:nvSpPr>
            <p:spPr bwMode="auto">
              <a:xfrm>
                <a:off x="361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4" name="Freeform 147"/>
              <p:cNvSpPr>
                <a:spLocks/>
              </p:cNvSpPr>
              <p:nvPr/>
            </p:nvSpPr>
            <p:spPr bwMode="auto">
              <a:xfrm>
                <a:off x="3626" y="1306"/>
                <a:ext cx="19" cy="46"/>
              </a:xfrm>
              <a:custGeom>
                <a:avLst/>
                <a:gdLst>
                  <a:gd name="T0" fmla="*/ 0 w 2"/>
                  <a:gd name="T1" fmla="*/ 2147483647 h 4"/>
                  <a:gd name="T2" fmla="*/ 0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2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5" name="Freeform 148"/>
              <p:cNvSpPr>
                <a:spLocks/>
              </p:cNvSpPr>
              <p:nvPr/>
            </p:nvSpPr>
            <p:spPr bwMode="auto">
              <a:xfrm>
                <a:off x="3410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0" y="4"/>
                      <a:pt x="1" y="2"/>
                    </a:cubicBezTo>
                    <a:cubicBezTo>
                      <a:pt x="2" y="1"/>
                      <a:pt x="2" y="0"/>
                      <a:pt x="3" y="0"/>
                    </a:cubicBezTo>
                    <a:cubicBezTo>
                      <a:pt x="4" y="0"/>
                      <a:pt x="5" y="0"/>
                      <a:pt x="6" y="1"/>
                    </a:cubicBezTo>
                    <a:cubicBezTo>
                      <a:pt x="5" y="2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6" name="Freeform 149"/>
              <p:cNvSpPr>
                <a:spLocks/>
              </p:cNvSpPr>
              <p:nvPr/>
            </p:nvSpPr>
            <p:spPr bwMode="auto">
              <a:xfrm>
                <a:off x="3443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1" y="4"/>
                      <a:pt x="2" y="3"/>
                    </a:cubicBezTo>
                    <a:cubicBezTo>
                      <a:pt x="3" y="1"/>
                      <a:pt x="4" y="0"/>
                      <a:pt x="6" y="1"/>
                    </a:cubicBezTo>
                    <a:cubicBezTo>
                      <a:pt x="5" y="2"/>
                      <a:pt x="4" y="3"/>
                      <a:pt x="4" y="3"/>
                    </a:cubicBezTo>
                    <a:cubicBezTo>
                      <a:pt x="4" y="4"/>
                      <a:pt x="3" y="5"/>
                      <a:pt x="3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7" name="Freeform 150"/>
              <p:cNvSpPr>
                <a:spLocks/>
              </p:cNvSpPr>
              <p:nvPr/>
            </p:nvSpPr>
            <p:spPr bwMode="auto">
              <a:xfrm>
                <a:off x="3477" y="1271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2147483647 h 6"/>
                  <a:gd name="T4" fmla="*/ 2147483647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0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0" y="6"/>
                    </a:moveTo>
                    <a:cubicBezTo>
                      <a:pt x="0" y="5"/>
                      <a:pt x="0" y="3"/>
                      <a:pt x="1" y="2"/>
                    </a:cubicBezTo>
                    <a:cubicBezTo>
                      <a:pt x="2" y="0"/>
                      <a:pt x="3" y="0"/>
                      <a:pt x="5" y="1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8" name="Freeform 151"/>
              <p:cNvSpPr>
                <a:spLocks/>
              </p:cNvSpPr>
              <p:nvPr/>
            </p:nvSpPr>
            <p:spPr bwMode="auto">
              <a:xfrm>
                <a:off x="3501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3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4" y="1"/>
                      <a:pt x="3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9" name="Freeform 152"/>
              <p:cNvSpPr>
                <a:spLocks/>
              </p:cNvSpPr>
              <p:nvPr/>
            </p:nvSpPr>
            <p:spPr bwMode="auto">
              <a:xfrm>
                <a:off x="3525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4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0" name="Freeform 153"/>
              <p:cNvSpPr>
                <a:spLocks/>
              </p:cNvSpPr>
              <p:nvPr/>
            </p:nvSpPr>
            <p:spPr bwMode="auto">
              <a:xfrm>
                <a:off x="3544" y="1271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2"/>
                      <a:pt x="3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1" name="Freeform 154"/>
              <p:cNvSpPr>
                <a:spLocks/>
              </p:cNvSpPr>
              <p:nvPr/>
            </p:nvSpPr>
            <p:spPr bwMode="auto">
              <a:xfrm>
                <a:off x="3569" y="1283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4"/>
                    </a:moveTo>
                    <a:cubicBezTo>
                      <a:pt x="0" y="4"/>
                      <a:pt x="0" y="3"/>
                      <a:pt x="0" y="2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0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2" name="Freeform 155"/>
              <p:cNvSpPr>
                <a:spLocks/>
              </p:cNvSpPr>
              <p:nvPr/>
            </p:nvSpPr>
            <p:spPr bwMode="auto">
              <a:xfrm>
                <a:off x="3578" y="1283"/>
                <a:ext cx="34" cy="57"/>
              </a:xfrm>
              <a:custGeom>
                <a:avLst/>
                <a:gdLst>
                  <a:gd name="T0" fmla="*/ 0 w 3"/>
                  <a:gd name="T1" fmla="*/ 2147483647 h 5"/>
                  <a:gd name="T2" fmla="*/ 2147483647 w 3"/>
                  <a:gd name="T3" fmla="*/ 2147483647 h 5"/>
                  <a:gd name="T4" fmla="*/ 2147483647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0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3" name="Freeform 156"/>
              <p:cNvSpPr>
                <a:spLocks/>
              </p:cNvSpPr>
              <p:nvPr/>
            </p:nvSpPr>
            <p:spPr bwMode="auto">
              <a:xfrm>
                <a:off x="3593" y="1283"/>
                <a:ext cx="34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2147483647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0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4" name="Freeform 157"/>
              <p:cNvSpPr>
                <a:spLocks/>
              </p:cNvSpPr>
              <p:nvPr/>
            </p:nvSpPr>
            <p:spPr bwMode="auto">
              <a:xfrm>
                <a:off x="360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5" name="Freeform 158"/>
              <p:cNvSpPr>
                <a:spLocks/>
              </p:cNvSpPr>
              <p:nvPr/>
            </p:nvSpPr>
            <p:spPr bwMode="auto">
              <a:xfrm>
                <a:off x="361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6" name="Freeform 159"/>
              <p:cNvSpPr>
                <a:spLocks/>
              </p:cNvSpPr>
              <p:nvPr/>
            </p:nvSpPr>
            <p:spPr bwMode="auto">
              <a:xfrm>
                <a:off x="3626" y="1294"/>
                <a:ext cx="19" cy="34"/>
              </a:xfrm>
              <a:custGeom>
                <a:avLst/>
                <a:gdLst>
                  <a:gd name="T0" fmla="*/ 0 w 2"/>
                  <a:gd name="T1" fmla="*/ 2147483647 h 3"/>
                  <a:gd name="T2" fmla="*/ 2147483647 w 2"/>
                  <a:gd name="T3" fmla="*/ 2147483647 h 3"/>
                  <a:gd name="T4" fmla="*/ 2147483647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0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0" y="3"/>
                    </a:moveTo>
                    <a:cubicBezTo>
                      <a:pt x="0" y="3"/>
                      <a:pt x="0" y="2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7" name="Freeform 16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8" name="Freeform 16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9" name="Freeform 16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0" name="Freeform 16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1" name="Freeform 16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2" name="Freeform 16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3" name="Freeform 16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4" name="Freeform 16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5" name="Freeform 16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6" name="Freeform 16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7" name="Freeform 17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8" name="Freeform 17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9" name="Freeform 17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0" name="Freeform 17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1" name="Freeform 17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2" name="Freeform 17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3" name="Freeform 17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4" name="Freeform 17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5" name="Freeform 17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6" name="Freeform 17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7" name="Freeform 18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8" name="Freeform 18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9" name="Freeform 18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0" name="Freeform 183"/>
              <p:cNvSpPr>
                <a:spLocks/>
              </p:cNvSpPr>
              <p:nvPr/>
            </p:nvSpPr>
            <p:spPr bwMode="auto">
              <a:xfrm>
                <a:off x="3443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1"/>
                      <a:pt x="5" y="0"/>
                    </a:cubicBezTo>
                    <a:cubicBezTo>
                      <a:pt x="4" y="0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1" name="Freeform 184"/>
              <p:cNvSpPr>
                <a:spLocks/>
              </p:cNvSpPr>
              <p:nvPr/>
            </p:nvSpPr>
            <p:spPr bwMode="auto">
              <a:xfrm>
                <a:off x="3467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2"/>
                      <a:pt x="4" y="1"/>
                    </a:cubicBezTo>
                    <a:cubicBezTo>
                      <a:pt x="4" y="1"/>
                      <a:pt x="3" y="1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2" name="Freeform 185"/>
              <p:cNvSpPr>
                <a:spLocks/>
              </p:cNvSpPr>
              <p:nvPr/>
            </p:nvSpPr>
            <p:spPr bwMode="auto">
              <a:xfrm>
                <a:off x="3491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3"/>
                    </a:cubicBezTo>
                    <a:cubicBezTo>
                      <a:pt x="1" y="4"/>
                      <a:pt x="2" y="3"/>
                      <a:pt x="3" y="2"/>
                    </a:cubicBezTo>
                    <a:cubicBezTo>
                      <a:pt x="3" y="2"/>
                      <a:pt x="3" y="1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3" name="Freeform 186"/>
              <p:cNvSpPr>
                <a:spLocks/>
              </p:cNvSpPr>
              <p:nvPr/>
            </p:nvSpPr>
            <p:spPr bwMode="auto">
              <a:xfrm>
                <a:off x="3511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1" y="3"/>
                      <a:pt x="1" y="2"/>
                      <a:pt x="2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4" name="Freeform 18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5" name="Freeform 18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6" name="Freeform 18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7" name="Freeform 19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8" name="Freeform 19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9" name="Freeform 19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0" name="Freeform 19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1" name="Freeform 19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2" name="Freeform 19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3" name="Freeform 19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4" name="Freeform 19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5" name="Freeform 19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6" name="Freeform 19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7" name="Freeform 20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8" name="Freeform 20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9" name="Freeform 20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0" name="Freeform 20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1" name="Freeform 20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2" name="Freeform 20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3" name="Freeform 20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4" name="Freeform 20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5" name="Freeform 20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6" name="Freeform 20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7" name="Freeform 210"/>
              <p:cNvSpPr>
                <a:spLocks/>
              </p:cNvSpPr>
              <p:nvPr/>
            </p:nvSpPr>
            <p:spPr bwMode="auto">
              <a:xfrm>
                <a:off x="3477" y="1203"/>
                <a:ext cx="48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2147483647 w 4"/>
                  <a:gd name="T5" fmla="*/ 2147483647 h 2"/>
                  <a:gd name="T6" fmla="*/ 2147483647 w 4"/>
                  <a:gd name="T7" fmla="*/ 2147483647 h 2"/>
                  <a:gd name="T8" fmla="*/ 0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0" y="2"/>
                    </a:moveTo>
                    <a:cubicBezTo>
                      <a:pt x="2" y="1"/>
                      <a:pt x="3" y="1"/>
                      <a:pt x="4" y="0"/>
                    </a:cubicBezTo>
                    <a:lnTo>
                      <a:pt x="4" y="1"/>
                    </a:lnTo>
                    <a:cubicBezTo>
                      <a:pt x="4" y="2"/>
                      <a:pt x="3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8" name="Freeform 211"/>
              <p:cNvSpPr>
                <a:spLocks/>
              </p:cNvSpPr>
              <p:nvPr/>
            </p:nvSpPr>
            <p:spPr bwMode="auto">
              <a:xfrm>
                <a:off x="3501" y="1214"/>
                <a:ext cx="34" cy="23"/>
              </a:xfrm>
              <a:custGeom>
                <a:avLst/>
                <a:gdLst>
                  <a:gd name="T0" fmla="*/ 0 w 3"/>
                  <a:gd name="T1" fmla="*/ 2147483647 h 2"/>
                  <a:gd name="T2" fmla="*/ 2147483647 w 3"/>
                  <a:gd name="T3" fmla="*/ 0 h 2"/>
                  <a:gd name="T4" fmla="*/ 2147483647 w 3"/>
                  <a:gd name="T5" fmla="*/ 2147483647 h 2"/>
                  <a:gd name="T6" fmla="*/ 2147483647 w 3"/>
                  <a:gd name="T7" fmla="*/ 2147483647 h 2"/>
                  <a:gd name="T8" fmla="*/ 0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2" y="0"/>
                      <a:pt x="3" y="0"/>
                    </a:cubicBezTo>
                    <a:lnTo>
                      <a:pt x="3" y="1"/>
                    </a:lnTo>
                    <a:cubicBezTo>
                      <a:pt x="3" y="1"/>
                      <a:pt x="2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9" name="Freeform 212"/>
              <p:cNvSpPr>
                <a:spLocks/>
              </p:cNvSpPr>
              <p:nvPr/>
            </p:nvSpPr>
            <p:spPr bwMode="auto">
              <a:xfrm>
                <a:off x="3511" y="122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cubicBezTo>
                      <a:pt x="1" y="1"/>
                      <a:pt x="2" y="0"/>
                      <a:pt x="2" y="0"/>
                    </a:cubicBezTo>
                    <a:lnTo>
                      <a:pt x="3" y="1"/>
                    </a:ln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0" name="Freeform 213"/>
              <p:cNvSpPr>
                <a:spLocks/>
              </p:cNvSpPr>
              <p:nvPr/>
            </p:nvSpPr>
            <p:spPr bwMode="auto">
              <a:xfrm>
                <a:off x="3544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1" y="1"/>
                      <a:pt x="0" y="2"/>
                    </a:cubicBezTo>
                    <a:cubicBezTo>
                      <a:pt x="1" y="2"/>
                      <a:pt x="2" y="2"/>
                      <a:pt x="3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1" name="Freeform 214"/>
              <p:cNvSpPr>
                <a:spLocks/>
              </p:cNvSpPr>
              <p:nvPr/>
            </p:nvSpPr>
            <p:spPr bwMode="auto">
              <a:xfrm>
                <a:off x="3511" y="1191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0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0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0" y="1"/>
                    </a:moveTo>
                    <a:lnTo>
                      <a:pt x="0" y="1"/>
                    </a:lnTo>
                    <a:cubicBezTo>
                      <a:pt x="1" y="2"/>
                      <a:pt x="2" y="2"/>
                      <a:pt x="2" y="3"/>
                    </a:cubicBezTo>
                    <a:cubicBezTo>
                      <a:pt x="2" y="4"/>
                      <a:pt x="2" y="5"/>
                      <a:pt x="3" y="5"/>
                    </a:cubicBezTo>
                    <a:cubicBezTo>
                      <a:pt x="3" y="6"/>
                      <a:pt x="4" y="7"/>
                      <a:pt x="5" y="7"/>
                    </a:cubicBezTo>
                    <a:lnTo>
                      <a:pt x="6" y="6"/>
                    </a:lnTo>
                    <a:cubicBezTo>
                      <a:pt x="5" y="6"/>
                      <a:pt x="4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2" y="1"/>
                      <a:pt x="1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2" name="Freeform 215"/>
              <p:cNvSpPr>
                <a:spLocks/>
              </p:cNvSpPr>
              <p:nvPr/>
            </p:nvSpPr>
            <p:spPr bwMode="auto">
              <a:xfrm>
                <a:off x="3602" y="1157"/>
                <a:ext cx="130" cy="69"/>
              </a:xfrm>
              <a:custGeom>
                <a:avLst/>
                <a:gdLst>
                  <a:gd name="T0" fmla="*/ 0 w 11"/>
                  <a:gd name="T1" fmla="*/ 2147483647 h 6"/>
                  <a:gd name="T2" fmla="*/ 0 w 11"/>
                  <a:gd name="T3" fmla="*/ 2147483647 h 6"/>
                  <a:gd name="T4" fmla="*/ 2147483647 w 11"/>
                  <a:gd name="T5" fmla="*/ 2147483647 h 6"/>
                  <a:gd name="T6" fmla="*/ 2147483647 w 11"/>
                  <a:gd name="T7" fmla="*/ 2147483647 h 6"/>
                  <a:gd name="T8" fmla="*/ 2147483647 w 11"/>
                  <a:gd name="T9" fmla="*/ 2147483647 h 6"/>
                  <a:gd name="T10" fmla="*/ 2147483647 w 11"/>
                  <a:gd name="T11" fmla="*/ 2147483647 h 6"/>
                  <a:gd name="T12" fmla="*/ 2147483647 w 11"/>
                  <a:gd name="T13" fmla="*/ 2147483647 h 6"/>
                  <a:gd name="T14" fmla="*/ 2147483647 w 11"/>
                  <a:gd name="T15" fmla="*/ 2147483647 h 6"/>
                  <a:gd name="T16" fmla="*/ 2147483647 w 11"/>
                  <a:gd name="T17" fmla="*/ 2147483647 h 6"/>
                  <a:gd name="T18" fmla="*/ 2147483647 w 11"/>
                  <a:gd name="T19" fmla="*/ 2147483647 h 6"/>
                  <a:gd name="T20" fmla="*/ 2147483647 w 11"/>
                  <a:gd name="T21" fmla="*/ 2147483647 h 6"/>
                  <a:gd name="T22" fmla="*/ 2147483647 w 11"/>
                  <a:gd name="T23" fmla="*/ 2147483647 h 6"/>
                  <a:gd name="T24" fmla="*/ 2147483647 w 11"/>
                  <a:gd name="T25" fmla="*/ 2147483647 h 6"/>
                  <a:gd name="T26" fmla="*/ 2147483647 w 11"/>
                  <a:gd name="T27" fmla="*/ 2147483647 h 6"/>
                  <a:gd name="T28" fmla="*/ 2147483647 w 11"/>
                  <a:gd name="T29" fmla="*/ 2147483647 h 6"/>
                  <a:gd name="T30" fmla="*/ 2147483647 w 11"/>
                  <a:gd name="T31" fmla="*/ 2147483647 h 6"/>
                  <a:gd name="T32" fmla="*/ 2147483647 w 11"/>
                  <a:gd name="T33" fmla="*/ 2147483647 h 6"/>
                  <a:gd name="T34" fmla="*/ 2147483647 w 11"/>
                  <a:gd name="T35" fmla="*/ 0 h 6"/>
                  <a:gd name="T36" fmla="*/ 2147483647 w 11"/>
                  <a:gd name="T37" fmla="*/ 0 h 6"/>
                  <a:gd name="T38" fmla="*/ 2147483647 w 11"/>
                  <a:gd name="T39" fmla="*/ 2147483647 h 6"/>
                  <a:gd name="T40" fmla="*/ 2147483647 w 11"/>
                  <a:gd name="T41" fmla="*/ 2147483647 h 6"/>
                  <a:gd name="T42" fmla="*/ 2147483647 w 11"/>
                  <a:gd name="T43" fmla="*/ 2147483647 h 6"/>
                  <a:gd name="T44" fmla="*/ 2147483647 w 11"/>
                  <a:gd name="T45" fmla="*/ 0 h 6"/>
                  <a:gd name="T46" fmla="*/ 2147483647 w 11"/>
                  <a:gd name="T47" fmla="*/ 0 h 6"/>
                  <a:gd name="T48" fmla="*/ 0 w 11"/>
                  <a:gd name="T49" fmla="*/ 2147483647 h 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1"/>
                  <a:gd name="T76" fmla="*/ 0 h 6"/>
                  <a:gd name="T77" fmla="*/ 11 w 11"/>
                  <a:gd name="T78" fmla="*/ 6 h 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1" h="6">
                    <a:moveTo>
                      <a:pt x="0" y="4"/>
                    </a:moveTo>
                    <a:lnTo>
                      <a:pt x="0" y="6"/>
                    </a:lnTo>
                    <a:cubicBezTo>
                      <a:pt x="1" y="6"/>
                      <a:pt x="1" y="5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6"/>
                      <a:pt x="3" y="5"/>
                      <a:pt x="3" y="3"/>
                    </a:cubicBezTo>
                    <a:lnTo>
                      <a:pt x="5" y="6"/>
                    </a:lnTo>
                    <a:lnTo>
                      <a:pt x="5" y="3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6" y="6"/>
                    </a:lnTo>
                    <a:lnTo>
                      <a:pt x="8" y="3"/>
                    </a:lnTo>
                    <a:cubicBezTo>
                      <a:pt x="8" y="5"/>
                      <a:pt x="8" y="6"/>
                      <a:pt x="9" y="6"/>
                    </a:cubicBezTo>
                    <a:cubicBezTo>
                      <a:pt x="9" y="5"/>
                      <a:pt x="9" y="4"/>
                      <a:pt x="9" y="3"/>
                    </a:cubicBezTo>
                    <a:cubicBezTo>
                      <a:pt x="10" y="5"/>
                      <a:pt x="10" y="6"/>
                      <a:pt x="11" y="6"/>
                    </a:cubicBezTo>
                    <a:lnTo>
                      <a:pt x="11" y="4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3" name="Freeform 21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4" name="Freeform 21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5" name="Freeform 21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6" name="Freeform 21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7" name="Freeform 22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8" name="Freeform 22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9" name="Freeform 22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0" name="Freeform 22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1" name="Freeform 22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2" name="Freeform 22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3" name="Freeform 22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4" name="Freeform 22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5" name="Freeform 22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6" name="Freeform 22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7" name="Freeform 23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8" name="Freeform 23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9" name="Freeform 23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0" name="Freeform 23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1" name="Freeform 23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2" name="Freeform 23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3" name="Freeform 23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4" name="Freeform 23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5" name="Freeform 23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6" name="Freeform 239"/>
              <p:cNvSpPr>
                <a:spLocks/>
              </p:cNvSpPr>
              <p:nvPr/>
            </p:nvSpPr>
            <p:spPr bwMode="auto">
              <a:xfrm>
                <a:off x="3877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3" y="1"/>
                    </a:moveTo>
                    <a:cubicBezTo>
                      <a:pt x="4" y="7"/>
                      <a:pt x="4" y="12"/>
                      <a:pt x="2" y="16"/>
                    </a:cubicBezTo>
                    <a:cubicBezTo>
                      <a:pt x="1" y="10"/>
                      <a:pt x="0" y="5"/>
                      <a:pt x="1" y="0"/>
                    </a:cubicBezTo>
                    <a:cubicBezTo>
                      <a:pt x="2" y="0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7" name="Freeform 240"/>
              <p:cNvSpPr>
                <a:spLocks/>
              </p:cNvSpPr>
              <p:nvPr/>
            </p:nvSpPr>
            <p:spPr bwMode="auto">
              <a:xfrm>
                <a:off x="3858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3" y="1"/>
                    </a:moveTo>
                    <a:cubicBezTo>
                      <a:pt x="4" y="6"/>
                      <a:pt x="4" y="11"/>
                      <a:pt x="2" y="15"/>
                    </a:cubicBezTo>
                    <a:cubicBezTo>
                      <a:pt x="0" y="9"/>
                      <a:pt x="0" y="4"/>
                      <a:pt x="1" y="0"/>
                    </a:cubicBezTo>
                    <a:cubicBezTo>
                      <a:pt x="1" y="0"/>
                      <a:pt x="2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8" name="Freeform 241"/>
              <p:cNvSpPr>
                <a:spLocks/>
              </p:cNvSpPr>
              <p:nvPr/>
            </p:nvSpPr>
            <p:spPr bwMode="auto">
              <a:xfrm>
                <a:off x="3834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0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3" y="6"/>
                      <a:pt x="4" y="11"/>
                      <a:pt x="2" y="14"/>
                    </a:cubicBezTo>
                    <a:cubicBezTo>
                      <a:pt x="0" y="9"/>
                      <a:pt x="0" y="4"/>
                      <a:pt x="0" y="0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9" name="Freeform 242"/>
              <p:cNvSpPr>
                <a:spLocks/>
              </p:cNvSpPr>
              <p:nvPr/>
            </p:nvSpPr>
            <p:spPr bwMode="auto">
              <a:xfrm>
                <a:off x="3800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3" y="1"/>
                    </a:moveTo>
                    <a:cubicBezTo>
                      <a:pt x="4" y="5"/>
                      <a:pt x="4" y="10"/>
                      <a:pt x="2" y="13"/>
                    </a:cubicBezTo>
                    <a:cubicBezTo>
                      <a:pt x="1" y="8"/>
                      <a:pt x="0" y="4"/>
                      <a:pt x="1" y="0"/>
                    </a:cubicBezTo>
                    <a:cubicBezTo>
                      <a:pt x="2" y="0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0" name="Freeform 243"/>
              <p:cNvSpPr>
                <a:spLocks/>
              </p:cNvSpPr>
              <p:nvPr/>
            </p:nvSpPr>
            <p:spPr bwMode="auto">
              <a:xfrm>
                <a:off x="3776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3" y="5"/>
                      <a:pt x="4" y="9"/>
                      <a:pt x="2" y="12"/>
                    </a:cubicBezTo>
                    <a:cubicBezTo>
                      <a:pt x="0" y="7"/>
                      <a:pt x="0" y="3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1" name="Freeform 244"/>
              <p:cNvSpPr>
                <a:spLocks/>
              </p:cNvSpPr>
              <p:nvPr/>
            </p:nvSpPr>
            <p:spPr bwMode="auto">
              <a:xfrm>
                <a:off x="3752" y="1306"/>
                <a:ext cx="48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0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3" y="5"/>
                      <a:pt x="4" y="9"/>
                      <a:pt x="2" y="11"/>
                    </a:cubicBezTo>
                    <a:cubicBezTo>
                      <a:pt x="0" y="7"/>
                      <a:pt x="0" y="4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2" name="Freeform 245"/>
              <p:cNvSpPr>
                <a:spLocks/>
              </p:cNvSpPr>
              <p:nvPr/>
            </p:nvSpPr>
            <p:spPr bwMode="auto">
              <a:xfrm>
                <a:off x="3732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0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1" y="1"/>
                    </a:moveTo>
                    <a:cubicBezTo>
                      <a:pt x="2" y="4"/>
                      <a:pt x="4" y="8"/>
                      <a:pt x="2" y="10"/>
                    </a:cubicBezTo>
                    <a:cubicBezTo>
                      <a:pt x="0" y="7"/>
                      <a:pt x="0" y="3"/>
                      <a:pt x="0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3" name="Freeform 24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4" name="Freeform 24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5" name="Freeform 24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6" name="Freeform 24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7" name="Freeform 25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8" name="Freeform 25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9" name="Freeform 25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0" name="Freeform 25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1" name="Freeform 25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2" name="Freeform 25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3" name="Freeform 25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4" name="Freeform 25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5" name="Freeform 25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6" name="Freeform 25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7" name="Freeform 26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8" name="Freeform 26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9" name="Freeform 26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0" name="Freeform 26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1" name="Freeform 26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2" name="Freeform 26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3" name="Freeform 26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4" name="Freeform 26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5" name="Freeform 26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6" name="Freeform 269"/>
              <p:cNvSpPr>
                <a:spLocks/>
              </p:cNvSpPr>
              <p:nvPr/>
            </p:nvSpPr>
            <p:spPr bwMode="auto">
              <a:xfrm>
                <a:off x="3877" y="1329"/>
                <a:ext cx="72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0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2147483647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6" y="9"/>
                    </a:moveTo>
                    <a:cubicBezTo>
                      <a:pt x="6" y="9"/>
                      <a:pt x="6" y="6"/>
                      <a:pt x="5" y="3"/>
                    </a:cubicBezTo>
                    <a:cubicBezTo>
                      <a:pt x="5" y="2"/>
                      <a:pt x="5" y="2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0" y="1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8"/>
                      <a:pt x="4" y="9"/>
                      <a:pt x="6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7" name="Freeform 270"/>
              <p:cNvSpPr>
                <a:spLocks/>
              </p:cNvSpPr>
              <p:nvPr/>
            </p:nvSpPr>
            <p:spPr bwMode="auto">
              <a:xfrm>
                <a:off x="3843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0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5" y="9"/>
                    </a:moveTo>
                    <a:cubicBezTo>
                      <a:pt x="6" y="8"/>
                      <a:pt x="5" y="6"/>
                      <a:pt x="4" y="4"/>
                    </a:cubicBezTo>
                    <a:cubicBezTo>
                      <a:pt x="4" y="2"/>
                      <a:pt x="2" y="0"/>
                      <a:pt x="0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2" y="5"/>
                      <a:pt x="2" y="6"/>
                      <a:pt x="2" y="6"/>
                    </a:cubicBezTo>
                    <a:cubicBezTo>
                      <a:pt x="3" y="8"/>
                      <a:pt x="4" y="8"/>
                      <a:pt x="5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8" name="Freeform 271"/>
              <p:cNvSpPr>
                <a:spLocks/>
              </p:cNvSpPr>
              <p:nvPr/>
            </p:nvSpPr>
            <p:spPr bwMode="auto">
              <a:xfrm>
                <a:off x="3824" y="1317"/>
                <a:ext cx="43" cy="92"/>
              </a:xfrm>
              <a:custGeom>
                <a:avLst/>
                <a:gdLst>
                  <a:gd name="T0" fmla="*/ 2147483647 w 4"/>
                  <a:gd name="T1" fmla="*/ 2147483647 h 8"/>
                  <a:gd name="T2" fmla="*/ 2147483647 w 4"/>
                  <a:gd name="T3" fmla="*/ 2147483647 h 8"/>
                  <a:gd name="T4" fmla="*/ 0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2147483647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4" y="8"/>
                    </a:moveTo>
                    <a:cubicBezTo>
                      <a:pt x="4" y="7"/>
                      <a:pt x="4" y="5"/>
                      <a:pt x="3" y="3"/>
                    </a:cubicBez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4"/>
                      <a:pt x="1" y="5"/>
                      <a:pt x="1" y="6"/>
                    </a:cubicBezTo>
                    <a:cubicBezTo>
                      <a:pt x="2" y="7"/>
                      <a:pt x="3" y="7"/>
                      <a:pt x="4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9" name="Freeform 272"/>
              <p:cNvSpPr>
                <a:spLocks/>
              </p:cNvSpPr>
              <p:nvPr/>
            </p:nvSpPr>
            <p:spPr bwMode="auto">
              <a:xfrm>
                <a:off x="3800" y="1317"/>
                <a:ext cx="43" cy="80"/>
              </a:xfrm>
              <a:custGeom>
                <a:avLst/>
                <a:gdLst>
                  <a:gd name="T0" fmla="*/ 2147483647 w 4"/>
                  <a:gd name="T1" fmla="*/ 2147483647 h 7"/>
                  <a:gd name="T2" fmla="*/ 2147483647 w 4"/>
                  <a:gd name="T3" fmla="*/ 2147483647 h 7"/>
                  <a:gd name="T4" fmla="*/ 0 w 4"/>
                  <a:gd name="T5" fmla="*/ 0 h 7"/>
                  <a:gd name="T6" fmla="*/ 2147483647 w 4"/>
                  <a:gd name="T7" fmla="*/ 2147483647 h 7"/>
                  <a:gd name="T8" fmla="*/ 2147483647 w 4"/>
                  <a:gd name="T9" fmla="*/ 2147483647 h 7"/>
                  <a:gd name="T10" fmla="*/ 2147483647 w 4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7"/>
                  <a:gd name="T20" fmla="*/ 4 w 4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7">
                    <a:moveTo>
                      <a:pt x="3" y="7"/>
                    </a:moveTo>
                    <a:cubicBezTo>
                      <a:pt x="4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1" y="3"/>
                      <a:pt x="1" y="4"/>
                      <a:pt x="1" y="5"/>
                    </a:cubicBezTo>
                    <a:cubicBezTo>
                      <a:pt x="1" y="6"/>
                      <a:pt x="2" y="6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0" name="Freeform 273"/>
              <p:cNvSpPr>
                <a:spLocks/>
              </p:cNvSpPr>
              <p:nvPr/>
            </p:nvSpPr>
            <p:spPr bwMode="auto">
              <a:xfrm>
                <a:off x="3776" y="1306"/>
                <a:ext cx="34" cy="80"/>
              </a:xfrm>
              <a:custGeom>
                <a:avLst/>
                <a:gdLst>
                  <a:gd name="T0" fmla="*/ 2147483647 w 3"/>
                  <a:gd name="T1" fmla="*/ 2147483647 h 7"/>
                  <a:gd name="T2" fmla="*/ 2147483647 w 3"/>
                  <a:gd name="T3" fmla="*/ 2147483647 h 7"/>
                  <a:gd name="T4" fmla="*/ 0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2147483647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3" y="7"/>
                    </a:moveTo>
                    <a:cubicBezTo>
                      <a:pt x="3" y="7"/>
                      <a:pt x="3" y="5"/>
                      <a:pt x="3" y="3"/>
                    </a:cubicBezTo>
                    <a:cubicBezTo>
                      <a:pt x="2" y="2"/>
                      <a:pt x="1" y="0"/>
                      <a:pt x="0" y="1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2" y="6"/>
                      <a:pt x="2" y="7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1" name="Freeform 274"/>
              <p:cNvSpPr>
                <a:spLocks/>
              </p:cNvSpPr>
              <p:nvPr/>
            </p:nvSpPr>
            <p:spPr bwMode="auto">
              <a:xfrm>
                <a:off x="375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4"/>
                      <a:pt x="2" y="4"/>
                      <a:pt x="2" y="5"/>
                    </a:cubicBezTo>
                    <a:cubicBezTo>
                      <a:pt x="2" y="6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2" name="Freeform 275"/>
              <p:cNvSpPr>
                <a:spLocks/>
              </p:cNvSpPr>
              <p:nvPr/>
            </p:nvSpPr>
            <p:spPr bwMode="auto">
              <a:xfrm>
                <a:off x="374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3" name="Freeform 276"/>
              <p:cNvSpPr>
                <a:spLocks/>
              </p:cNvSpPr>
              <p:nvPr/>
            </p:nvSpPr>
            <p:spPr bwMode="auto">
              <a:xfrm>
                <a:off x="3732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4" name="Freeform 277"/>
              <p:cNvSpPr>
                <a:spLocks/>
              </p:cNvSpPr>
              <p:nvPr/>
            </p:nvSpPr>
            <p:spPr bwMode="auto">
              <a:xfrm>
                <a:off x="3718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5" name="Freeform 278"/>
              <p:cNvSpPr>
                <a:spLocks/>
              </p:cNvSpPr>
              <p:nvPr/>
            </p:nvSpPr>
            <p:spPr bwMode="auto">
              <a:xfrm>
                <a:off x="3703" y="1306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6" name="Freeform 279"/>
              <p:cNvSpPr>
                <a:spLocks/>
              </p:cNvSpPr>
              <p:nvPr/>
            </p:nvSpPr>
            <p:spPr bwMode="auto">
              <a:xfrm>
                <a:off x="3699" y="1306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7" name="Freeform 280"/>
              <p:cNvSpPr>
                <a:spLocks/>
              </p:cNvSpPr>
              <p:nvPr/>
            </p:nvSpPr>
            <p:spPr bwMode="auto">
              <a:xfrm>
                <a:off x="3684" y="1306"/>
                <a:ext cx="1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2"/>
                      <a:pt x="2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8" name="Freeform 281"/>
              <p:cNvSpPr>
                <a:spLocks/>
              </p:cNvSpPr>
              <p:nvPr/>
            </p:nvSpPr>
            <p:spPr bwMode="auto">
              <a:xfrm>
                <a:off x="3858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0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6" y="4"/>
                      <a:pt x="5" y="2"/>
                    </a:cubicBezTo>
                    <a:cubicBezTo>
                      <a:pt x="4" y="1"/>
                      <a:pt x="4" y="0"/>
                      <a:pt x="3" y="0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1" y="2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9" name="Freeform 282"/>
              <p:cNvSpPr>
                <a:spLocks/>
              </p:cNvSpPr>
              <p:nvPr/>
            </p:nvSpPr>
            <p:spPr bwMode="auto">
              <a:xfrm>
                <a:off x="3824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0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5" y="4"/>
                      <a:pt x="4" y="3"/>
                    </a:cubicBezTo>
                    <a:cubicBezTo>
                      <a:pt x="4" y="1"/>
                      <a:pt x="2" y="0"/>
                      <a:pt x="0" y="1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" y="4"/>
                      <a:pt x="3" y="5"/>
                      <a:pt x="3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0" name="Freeform 283"/>
              <p:cNvSpPr>
                <a:spLocks/>
              </p:cNvSpPr>
              <p:nvPr/>
            </p:nvSpPr>
            <p:spPr bwMode="auto">
              <a:xfrm>
                <a:off x="3800" y="1271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2147483647 w 5"/>
                  <a:gd name="T3" fmla="*/ 2147483647 h 6"/>
                  <a:gd name="T4" fmla="*/ 0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2147483647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cubicBezTo>
                      <a:pt x="5" y="5"/>
                      <a:pt x="5" y="3"/>
                      <a:pt x="4" y="2"/>
                    </a:cubicBezTo>
                    <a:cubicBezTo>
                      <a:pt x="3" y="0"/>
                      <a:pt x="2" y="0"/>
                      <a:pt x="0" y="1"/>
                    </a:cubicBezTo>
                    <a:cubicBezTo>
                      <a:pt x="1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3" y="5"/>
                    </a:cubicBezTo>
                    <a:cubicBezTo>
                      <a:pt x="3" y="5"/>
                      <a:pt x="4" y="6"/>
                      <a:pt x="5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1" name="Freeform 284"/>
              <p:cNvSpPr>
                <a:spLocks/>
              </p:cNvSpPr>
              <p:nvPr/>
            </p:nvSpPr>
            <p:spPr bwMode="auto">
              <a:xfrm>
                <a:off x="3790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3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2" name="Freeform 285"/>
              <p:cNvSpPr>
                <a:spLocks/>
              </p:cNvSpPr>
              <p:nvPr/>
            </p:nvSpPr>
            <p:spPr bwMode="auto">
              <a:xfrm>
                <a:off x="3766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4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3" name="Freeform 286"/>
              <p:cNvSpPr>
                <a:spLocks/>
              </p:cNvSpPr>
              <p:nvPr/>
            </p:nvSpPr>
            <p:spPr bwMode="auto">
              <a:xfrm>
                <a:off x="3752" y="1271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2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4" name="Freeform 287"/>
              <p:cNvSpPr>
                <a:spLocks/>
              </p:cNvSpPr>
              <p:nvPr/>
            </p:nvSpPr>
            <p:spPr bwMode="auto">
              <a:xfrm>
                <a:off x="3742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0 h 5"/>
                  <a:gd name="T6" fmla="*/ 0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5" name="Freeform 288"/>
              <p:cNvSpPr>
                <a:spLocks/>
              </p:cNvSpPr>
              <p:nvPr/>
            </p:nvSpPr>
            <p:spPr bwMode="auto">
              <a:xfrm>
                <a:off x="3718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2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6" name="Freeform 289"/>
              <p:cNvSpPr>
                <a:spLocks/>
              </p:cNvSpPr>
              <p:nvPr/>
            </p:nvSpPr>
            <p:spPr bwMode="auto">
              <a:xfrm>
                <a:off x="3703" y="1283"/>
                <a:ext cx="39" cy="46"/>
              </a:xfrm>
              <a:custGeom>
                <a:avLst/>
                <a:gdLst>
                  <a:gd name="T0" fmla="*/ 2147483647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2147483647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4"/>
                    </a:cubicBezTo>
                    <a:cubicBezTo>
                      <a:pt x="2" y="4"/>
                      <a:pt x="2" y="4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7" name="Freeform 290"/>
              <p:cNvSpPr>
                <a:spLocks/>
              </p:cNvSpPr>
              <p:nvPr/>
            </p:nvSpPr>
            <p:spPr bwMode="auto">
              <a:xfrm>
                <a:off x="3703" y="1283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8" name="Freeform 291"/>
              <p:cNvSpPr>
                <a:spLocks/>
              </p:cNvSpPr>
              <p:nvPr/>
            </p:nvSpPr>
            <p:spPr bwMode="auto">
              <a:xfrm>
                <a:off x="3699" y="1283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9" name="Freeform 292"/>
              <p:cNvSpPr>
                <a:spLocks/>
              </p:cNvSpPr>
              <p:nvPr/>
            </p:nvSpPr>
            <p:spPr bwMode="auto">
              <a:xfrm>
                <a:off x="3684" y="1294"/>
                <a:ext cx="19" cy="34"/>
              </a:xfrm>
              <a:custGeom>
                <a:avLst/>
                <a:gdLst>
                  <a:gd name="T0" fmla="*/ 2147483647 w 2"/>
                  <a:gd name="T1" fmla="*/ 2147483647 h 3"/>
                  <a:gd name="T2" fmla="*/ 2147483647 w 2"/>
                  <a:gd name="T3" fmla="*/ 2147483647 h 3"/>
                  <a:gd name="T4" fmla="*/ 0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2147483647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2" y="3"/>
                    </a:moveTo>
                    <a:cubicBezTo>
                      <a:pt x="2" y="3"/>
                      <a:pt x="2" y="2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0" name="Freeform 29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1" name="Freeform 29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2" name="Freeform 29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3" name="Freeform 29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4" name="Freeform 29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5" name="Freeform 29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6" name="Freeform 29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7" name="Freeform 30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8" name="Freeform 30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9" name="Freeform 30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0" name="Freeform 30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1" name="Freeform 30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2" name="Freeform 30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3" name="Freeform 30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4" name="Freeform 30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5" name="Freeform 30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6" name="Freeform 30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7" name="Freeform 31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8" name="Freeform 31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9" name="Freeform 31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0" name="Freeform 31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1" name="Freeform 31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2" name="Freeform 31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3" name="Freeform 316"/>
              <p:cNvSpPr>
                <a:spLocks/>
              </p:cNvSpPr>
              <p:nvPr/>
            </p:nvSpPr>
            <p:spPr bwMode="auto">
              <a:xfrm>
                <a:off x="3834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2" y="0"/>
                    </a:moveTo>
                    <a:cubicBezTo>
                      <a:pt x="3" y="1"/>
                      <a:pt x="4" y="2"/>
                      <a:pt x="5" y="4"/>
                    </a:cubicBezTo>
                    <a:cubicBezTo>
                      <a:pt x="4" y="4"/>
                      <a:pt x="3" y="4"/>
                      <a:pt x="2" y="3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4" name="Freeform 317"/>
              <p:cNvSpPr>
                <a:spLocks/>
              </p:cNvSpPr>
              <p:nvPr/>
            </p:nvSpPr>
            <p:spPr bwMode="auto">
              <a:xfrm>
                <a:off x="3824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4"/>
                    </a:cubicBezTo>
                    <a:cubicBezTo>
                      <a:pt x="3" y="4"/>
                      <a:pt x="2" y="4"/>
                      <a:pt x="1" y="3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5" name="Freeform 318"/>
              <p:cNvSpPr>
                <a:spLocks/>
              </p:cNvSpPr>
              <p:nvPr/>
            </p:nvSpPr>
            <p:spPr bwMode="auto">
              <a:xfrm>
                <a:off x="3800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3"/>
                    </a:cubicBezTo>
                    <a:cubicBezTo>
                      <a:pt x="3" y="4"/>
                      <a:pt x="2" y="3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6" name="Freeform 319"/>
              <p:cNvSpPr>
                <a:spLocks/>
              </p:cNvSpPr>
              <p:nvPr/>
            </p:nvSpPr>
            <p:spPr bwMode="auto">
              <a:xfrm>
                <a:off x="3790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cubicBezTo>
                      <a:pt x="2" y="0"/>
                      <a:pt x="2" y="1"/>
                      <a:pt x="3" y="2"/>
                    </a:cubicBezTo>
                    <a:cubicBezTo>
                      <a:pt x="2" y="3"/>
                      <a:pt x="2" y="2"/>
                      <a:pt x="1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7" name="Freeform 32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8" name="Freeform 32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9" name="Freeform 32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0" name="Freeform 32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1" name="Freeform 32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2" name="Freeform 32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3" name="Freeform 32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4" name="Freeform 32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5" name="Freeform 32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6" name="Freeform 32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7" name="Freeform 33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8" name="Freeform 33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9" name="Freeform 33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0" name="Freeform 33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1" name="Freeform 33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2" name="Freeform 33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3" name="Freeform 33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4" name="Freeform 33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5" name="Freeform 33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6" name="Freeform 33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7" name="Freeform 34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8" name="Freeform 34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9" name="Freeform 34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0" name="Freeform 343"/>
              <p:cNvSpPr>
                <a:spLocks/>
              </p:cNvSpPr>
              <p:nvPr/>
            </p:nvSpPr>
            <p:spPr bwMode="auto">
              <a:xfrm>
                <a:off x="3809" y="1203"/>
                <a:ext cx="48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w 4"/>
                  <a:gd name="T5" fmla="*/ 2147483647 h 2"/>
                  <a:gd name="T6" fmla="*/ 2147483647 w 4"/>
                  <a:gd name="T7" fmla="*/ 2147483647 h 2"/>
                  <a:gd name="T8" fmla="*/ 2147483647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1"/>
                      <a:pt x="0" y="0"/>
                    </a:cubicBezTo>
                    <a:lnTo>
                      <a:pt x="0" y="1"/>
                    </a:lnTo>
                    <a:cubicBezTo>
                      <a:pt x="1" y="2"/>
                      <a:pt x="1" y="2"/>
                      <a:pt x="2" y="2"/>
                    </a:cubicBezTo>
                    <a:cubicBezTo>
                      <a:pt x="3" y="2"/>
                      <a:pt x="3" y="2"/>
                      <a:pt x="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1" name="Freeform 344"/>
              <p:cNvSpPr>
                <a:spLocks/>
              </p:cNvSpPr>
              <p:nvPr/>
            </p:nvSpPr>
            <p:spPr bwMode="auto">
              <a:xfrm>
                <a:off x="3800" y="1214"/>
                <a:ext cx="34" cy="23"/>
              </a:xfrm>
              <a:custGeom>
                <a:avLst/>
                <a:gdLst>
                  <a:gd name="T0" fmla="*/ 2147483647 w 3"/>
                  <a:gd name="T1" fmla="*/ 2147483647 h 2"/>
                  <a:gd name="T2" fmla="*/ 0 w 3"/>
                  <a:gd name="T3" fmla="*/ 0 h 2"/>
                  <a:gd name="T4" fmla="*/ 0 w 3"/>
                  <a:gd name="T5" fmla="*/ 2147483647 h 2"/>
                  <a:gd name="T6" fmla="*/ 2147483647 w 3"/>
                  <a:gd name="T7" fmla="*/ 2147483647 h 2"/>
                  <a:gd name="T8" fmla="*/ 2147483647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3" y="1"/>
                    </a:moveTo>
                    <a:cubicBezTo>
                      <a:pt x="2" y="1"/>
                      <a:pt x="1" y="0"/>
                      <a:pt x="0" y="0"/>
                    </a:cubicBezTo>
                    <a:lnTo>
                      <a:pt x="0" y="1"/>
                    </a:lnTo>
                    <a:cubicBezTo>
                      <a:pt x="0" y="1"/>
                      <a:pt x="1" y="2"/>
                      <a:pt x="2" y="2"/>
                    </a:cubicBezTo>
                    <a:cubicBezTo>
                      <a:pt x="2" y="2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2" name="Freeform 345"/>
              <p:cNvSpPr>
                <a:spLocks/>
              </p:cNvSpPr>
              <p:nvPr/>
            </p:nvSpPr>
            <p:spPr bwMode="auto">
              <a:xfrm>
                <a:off x="3790" y="1226"/>
                <a:ext cx="34" cy="11"/>
              </a:xfrm>
              <a:custGeom>
                <a:avLst/>
                <a:gdLst>
                  <a:gd name="T0" fmla="*/ 2147483647 w 3"/>
                  <a:gd name="T1" fmla="*/ 2147483647 h 1"/>
                  <a:gd name="T2" fmla="*/ 2147483647 w 3"/>
                  <a:gd name="T3" fmla="*/ 0 h 1"/>
                  <a:gd name="T4" fmla="*/ 0 w 3"/>
                  <a:gd name="T5" fmla="*/ 2147483647 h 1"/>
                  <a:gd name="T6" fmla="*/ 2147483647 w 3"/>
                  <a:gd name="T7" fmla="*/ 2147483647 h 1"/>
                  <a:gd name="T8" fmla="*/ 2147483647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3" y="1"/>
                    </a:moveTo>
                    <a:cubicBezTo>
                      <a:pt x="2" y="1"/>
                      <a:pt x="1" y="0"/>
                      <a:pt x="1" y="0"/>
                    </a:cubicBezTo>
                    <a:lnTo>
                      <a:pt x="0" y="1"/>
                    </a:ln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3" name="Freeform 346"/>
              <p:cNvSpPr>
                <a:spLocks/>
              </p:cNvSpPr>
              <p:nvPr/>
            </p:nvSpPr>
            <p:spPr bwMode="auto">
              <a:xfrm>
                <a:off x="3752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2147483647 w 3"/>
                  <a:gd name="T3" fmla="*/ 2147483647 h 2"/>
                  <a:gd name="T4" fmla="*/ 0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2" y="0"/>
                    </a:moveTo>
                    <a:cubicBezTo>
                      <a:pt x="2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4" name="Freeform 347"/>
              <p:cNvSpPr>
                <a:spLocks/>
              </p:cNvSpPr>
              <p:nvPr/>
            </p:nvSpPr>
            <p:spPr bwMode="auto">
              <a:xfrm>
                <a:off x="3752" y="1191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2147483647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6" y="1"/>
                    </a:moveTo>
                    <a:lnTo>
                      <a:pt x="6" y="1"/>
                    </a:lnTo>
                    <a:cubicBezTo>
                      <a:pt x="5" y="2"/>
                      <a:pt x="4" y="2"/>
                      <a:pt x="4" y="3"/>
                    </a:cubicBezTo>
                    <a:cubicBezTo>
                      <a:pt x="4" y="4"/>
                      <a:pt x="4" y="5"/>
                      <a:pt x="3" y="5"/>
                    </a:cubicBezTo>
                    <a:cubicBezTo>
                      <a:pt x="3" y="6"/>
                      <a:pt x="2" y="7"/>
                      <a:pt x="1" y="7"/>
                    </a:cubicBezTo>
                    <a:lnTo>
                      <a:pt x="0" y="6"/>
                    </a:lnTo>
                    <a:cubicBezTo>
                      <a:pt x="1" y="6"/>
                      <a:pt x="2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4" y="1"/>
                      <a:pt x="4" y="1"/>
                      <a:pt x="5" y="1"/>
                    </a:cubicBezTo>
                    <a:cubicBezTo>
                      <a:pt x="6" y="0"/>
                      <a:pt x="6" y="1"/>
                      <a:pt x="6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5" name="Freeform 348"/>
              <p:cNvSpPr>
                <a:spLocks/>
              </p:cNvSpPr>
              <p:nvPr/>
            </p:nvSpPr>
            <p:spPr bwMode="auto">
              <a:xfrm>
                <a:off x="3400" y="1363"/>
                <a:ext cx="178" cy="241"/>
              </a:xfrm>
              <a:custGeom>
                <a:avLst/>
                <a:gdLst>
                  <a:gd name="T0" fmla="*/ 2147483647 w 16"/>
                  <a:gd name="T1" fmla="*/ 2147483647 h 21"/>
                  <a:gd name="T2" fmla="*/ 2147483647 w 16"/>
                  <a:gd name="T3" fmla="*/ 2147483647 h 21"/>
                  <a:gd name="T4" fmla="*/ 2147483647 w 16"/>
                  <a:gd name="T5" fmla="*/ 2147483647 h 21"/>
                  <a:gd name="T6" fmla="*/ 2147483647 w 16"/>
                  <a:gd name="T7" fmla="*/ 2147483647 h 21"/>
                  <a:gd name="T8" fmla="*/ 2147483647 w 16"/>
                  <a:gd name="T9" fmla="*/ 2147483647 h 21"/>
                  <a:gd name="T10" fmla="*/ 2147483647 w 16"/>
                  <a:gd name="T11" fmla="*/ 2147483647 h 21"/>
                  <a:gd name="T12" fmla="*/ 2147483647 w 16"/>
                  <a:gd name="T13" fmla="*/ 2147483647 h 21"/>
                  <a:gd name="T14" fmla="*/ 2147483647 w 16"/>
                  <a:gd name="T15" fmla="*/ 2147483647 h 21"/>
                  <a:gd name="T16" fmla="*/ 2147483647 w 16"/>
                  <a:gd name="T17" fmla="*/ 2147483647 h 21"/>
                  <a:gd name="T18" fmla="*/ 2147483647 w 16"/>
                  <a:gd name="T19" fmla="*/ 2147483647 h 21"/>
                  <a:gd name="T20" fmla="*/ 2147483647 w 16"/>
                  <a:gd name="T21" fmla="*/ 2147483647 h 21"/>
                  <a:gd name="T22" fmla="*/ 2147483647 w 16"/>
                  <a:gd name="T23" fmla="*/ 2147483647 h 21"/>
                  <a:gd name="T24" fmla="*/ 2147483647 w 16"/>
                  <a:gd name="T25" fmla="*/ 2147483647 h 21"/>
                  <a:gd name="T26" fmla="*/ 2147483647 w 16"/>
                  <a:gd name="T27" fmla="*/ 2147483647 h 21"/>
                  <a:gd name="T28" fmla="*/ 2147483647 w 16"/>
                  <a:gd name="T29" fmla="*/ 2147483647 h 21"/>
                  <a:gd name="T30" fmla="*/ 2147483647 w 16"/>
                  <a:gd name="T31" fmla="*/ 2147483647 h 21"/>
                  <a:gd name="T32" fmla="*/ 2147483647 w 16"/>
                  <a:gd name="T33" fmla="*/ 2147483647 h 21"/>
                  <a:gd name="T34" fmla="*/ 2147483647 w 16"/>
                  <a:gd name="T35" fmla="*/ 2147483647 h 21"/>
                  <a:gd name="T36" fmla="*/ 2147483647 w 16"/>
                  <a:gd name="T37" fmla="*/ 2147483647 h 21"/>
                  <a:gd name="T38" fmla="*/ 2147483647 w 16"/>
                  <a:gd name="T39" fmla="*/ 2147483647 h 21"/>
                  <a:gd name="T40" fmla="*/ 2147483647 w 16"/>
                  <a:gd name="T41" fmla="*/ 2147483647 h 21"/>
                  <a:gd name="T42" fmla="*/ 2147483647 w 16"/>
                  <a:gd name="T43" fmla="*/ 2147483647 h 21"/>
                  <a:gd name="T44" fmla="*/ 2147483647 w 16"/>
                  <a:gd name="T45" fmla="*/ 2147483647 h 21"/>
                  <a:gd name="T46" fmla="*/ 2147483647 w 16"/>
                  <a:gd name="T47" fmla="*/ 2147483647 h 21"/>
                  <a:gd name="T48" fmla="*/ 2147483647 w 16"/>
                  <a:gd name="T49" fmla="*/ 2147483647 h 21"/>
                  <a:gd name="T50" fmla="*/ 2147483647 w 16"/>
                  <a:gd name="T51" fmla="*/ 2147483647 h 21"/>
                  <a:gd name="T52" fmla="*/ 2147483647 w 16"/>
                  <a:gd name="T53" fmla="*/ 2147483647 h 21"/>
                  <a:gd name="T54" fmla="*/ 2147483647 w 16"/>
                  <a:gd name="T55" fmla="*/ 2147483647 h 21"/>
                  <a:gd name="T56" fmla="*/ 2147483647 w 16"/>
                  <a:gd name="T57" fmla="*/ 2147483647 h 21"/>
                  <a:gd name="T58" fmla="*/ 2147483647 w 16"/>
                  <a:gd name="T59" fmla="*/ 2147483647 h 21"/>
                  <a:gd name="T60" fmla="*/ 2147483647 w 16"/>
                  <a:gd name="T61" fmla="*/ 2147483647 h 21"/>
                  <a:gd name="T62" fmla="*/ 2147483647 w 16"/>
                  <a:gd name="T63" fmla="*/ 2147483647 h 21"/>
                  <a:gd name="T64" fmla="*/ 0 w 16"/>
                  <a:gd name="T65" fmla="*/ 2147483647 h 21"/>
                  <a:gd name="T66" fmla="*/ 0 w 16"/>
                  <a:gd name="T67" fmla="*/ 2147483647 h 21"/>
                  <a:gd name="T68" fmla="*/ 0 w 16"/>
                  <a:gd name="T69" fmla="*/ 2147483647 h 21"/>
                  <a:gd name="T70" fmla="*/ 2147483647 w 16"/>
                  <a:gd name="T71" fmla="*/ 2147483647 h 21"/>
                  <a:gd name="T72" fmla="*/ 0 w 16"/>
                  <a:gd name="T73" fmla="*/ 2147483647 h 21"/>
                  <a:gd name="T74" fmla="*/ 2147483647 w 16"/>
                  <a:gd name="T75" fmla="*/ 0 h 21"/>
                  <a:gd name="T76" fmla="*/ 2147483647 w 16"/>
                  <a:gd name="T77" fmla="*/ 2147483647 h 21"/>
                  <a:gd name="T78" fmla="*/ 2147483647 w 16"/>
                  <a:gd name="T79" fmla="*/ 2147483647 h 21"/>
                  <a:gd name="T80" fmla="*/ 2147483647 w 16"/>
                  <a:gd name="T81" fmla="*/ 2147483647 h 21"/>
                  <a:gd name="T82" fmla="*/ 2147483647 w 16"/>
                  <a:gd name="T83" fmla="*/ 2147483647 h 21"/>
                  <a:gd name="T84" fmla="*/ 2147483647 w 16"/>
                  <a:gd name="T85" fmla="*/ 2147483647 h 21"/>
                  <a:gd name="T86" fmla="*/ 2147483647 w 16"/>
                  <a:gd name="T87" fmla="*/ 2147483647 h 21"/>
                  <a:gd name="T88" fmla="*/ 2147483647 w 16"/>
                  <a:gd name="T89" fmla="*/ 2147483647 h 21"/>
                  <a:gd name="T90" fmla="*/ 2147483647 w 16"/>
                  <a:gd name="T91" fmla="*/ 2147483647 h 21"/>
                  <a:gd name="T92" fmla="*/ 2147483647 w 16"/>
                  <a:gd name="T93" fmla="*/ 2147483647 h 21"/>
                  <a:gd name="T94" fmla="*/ 2147483647 w 16"/>
                  <a:gd name="T95" fmla="*/ 2147483647 h 21"/>
                  <a:gd name="T96" fmla="*/ 2147483647 w 16"/>
                  <a:gd name="T97" fmla="*/ 2147483647 h 21"/>
                  <a:gd name="T98" fmla="*/ 2147483647 w 16"/>
                  <a:gd name="T99" fmla="*/ 2147483647 h 21"/>
                  <a:gd name="T100" fmla="*/ 2147483647 w 16"/>
                  <a:gd name="T101" fmla="*/ 2147483647 h 21"/>
                  <a:gd name="T102" fmla="*/ 2147483647 w 16"/>
                  <a:gd name="T103" fmla="*/ 2147483647 h 21"/>
                  <a:gd name="T104" fmla="*/ 2147483647 w 16"/>
                  <a:gd name="T105" fmla="*/ 2147483647 h 21"/>
                  <a:gd name="T106" fmla="*/ 2147483647 w 16"/>
                  <a:gd name="T107" fmla="*/ 2147483647 h 2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6"/>
                  <a:gd name="T163" fmla="*/ 0 h 21"/>
                  <a:gd name="T164" fmla="*/ 16 w 16"/>
                  <a:gd name="T165" fmla="*/ 21 h 2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6" h="21">
                    <a:moveTo>
                      <a:pt x="12" y="13"/>
                    </a:moveTo>
                    <a:lnTo>
                      <a:pt x="14" y="12"/>
                    </a:lnTo>
                    <a:lnTo>
                      <a:pt x="14" y="14"/>
                    </a:lnTo>
                    <a:lnTo>
                      <a:pt x="15" y="14"/>
                    </a:lnTo>
                    <a:lnTo>
                      <a:pt x="16" y="15"/>
                    </a:lnTo>
                    <a:lnTo>
                      <a:pt x="15" y="16"/>
                    </a:lnTo>
                    <a:lnTo>
                      <a:pt x="14" y="16"/>
                    </a:lnTo>
                    <a:lnTo>
                      <a:pt x="13" y="15"/>
                    </a:lnTo>
                    <a:lnTo>
                      <a:pt x="11" y="15"/>
                    </a:lnTo>
                    <a:lnTo>
                      <a:pt x="10" y="17"/>
                    </a:lnTo>
                    <a:lnTo>
                      <a:pt x="10" y="18"/>
                    </a:lnTo>
                    <a:lnTo>
                      <a:pt x="11" y="19"/>
                    </a:lnTo>
                    <a:lnTo>
                      <a:pt x="11" y="21"/>
                    </a:lnTo>
                    <a:lnTo>
                      <a:pt x="10" y="21"/>
                    </a:lnTo>
                    <a:lnTo>
                      <a:pt x="9" y="20"/>
                    </a:lnTo>
                    <a:lnTo>
                      <a:pt x="8" y="19"/>
                    </a:lnTo>
                    <a:lnTo>
                      <a:pt x="7" y="19"/>
                    </a:lnTo>
                    <a:lnTo>
                      <a:pt x="7" y="18"/>
                    </a:lnTo>
                    <a:lnTo>
                      <a:pt x="7" y="17"/>
                    </a:lnTo>
                    <a:lnTo>
                      <a:pt x="6" y="17"/>
                    </a:lnTo>
                    <a:lnTo>
                      <a:pt x="7" y="16"/>
                    </a:lnTo>
                    <a:lnTo>
                      <a:pt x="6" y="15"/>
                    </a:lnTo>
                    <a:lnTo>
                      <a:pt x="7" y="15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6" y="12"/>
                    </a:lnTo>
                    <a:lnTo>
                      <a:pt x="7" y="13"/>
                    </a:lnTo>
                    <a:lnTo>
                      <a:pt x="8" y="14"/>
                    </a:lnTo>
                    <a:lnTo>
                      <a:pt x="10" y="15"/>
                    </a:lnTo>
                    <a:lnTo>
                      <a:pt x="13" y="14"/>
                    </a:lnTo>
                    <a:lnTo>
                      <a:pt x="13" y="13"/>
                    </a:lnTo>
                    <a:lnTo>
                      <a:pt x="12" y="13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6" name="Line 349"/>
              <p:cNvSpPr>
                <a:spLocks noChangeShapeType="1"/>
              </p:cNvSpPr>
              <p:nvPr/>
            </p:nvSpPr>
            <p:spPr bwMode="auto">
              <a:xfrm flipH="1">
                <a:off x="3477" y="1524"/>
                <a:ext cx="14" cy="11"/>
              </a:xfrm>
              <a:prstGeom prst="line">
                <a:avLst/>
              </a:pr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7" name="Freeform 350"/>
              <p:cNvSpPr>
                <a:spLocks/>
              </p:cNvSpPr>
              <p:nvPr/>
            </p:nvSpPr>
            <p:spPr bwMode="auto">
              <a:xfrm>
                <a:off x="3477" y="153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1"/>
                  <a:gd name="T14" fmla="*/ 3 w 3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1">
                    <a:moveTo>
                      <a:pt x="0" y="1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8" name="Freeform 351"/>
              <p:cNvSpPr>
                <a:spLocks/>
              </p:cNvSpPr>
              <p:nvPr/>
            </p:nvSpPr>
            <p:spPr bwMode="auto">
              <a:xfrm>
                <a:off x="3477" y="1536"/>
                <a:ext cx="24" cy="11"/>
              </a:xfrm>
              <a:custGeom>
                <a:avLst/>
                <a:gdLst>
                  <a:gd name="T0" fmla="*/ 0 w 2"/>
                  <a:gd name="T1" fmla="*/ 0 h 1"/>
                  <a:gd name="T2" fmla="*/ 2147483647 w 2"/>
                  <a:gd name="T3" fmla="*/ 2147483647 h 1"/>
                  <a:gd name="T4" fmla="*/ 2147483647 w 2"/>
                  <a:gd name="T5" fmla="*/ 2147483647 h 1"/>
                  <a:gd name="T6" fmla="*/ 0 w 2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9" name="Freeform 352"/>
              <p:cNvSpPr>
                <a:spLocks/>
              </p:cNvSpPr>
              <p:nvPr/>
            </p:nvSpPr>
            <p:spPr bwMode="auto">
              <a:xfrm>
                <a:off x="3477" y="1547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2147483647 h 1"/>
                  <a:gd name="T6" fmla="*/ 2147483647 w 3"/>
                  <a:gd name="T7" fmla="*/ 0 h 1"/>
                  <a:gd name="T8" fmla="*/ 2147483647 w 3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lnTo>
                      <a:pt x="1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0" name="Freeform 353"/>
              <p:cNvSpPr>
                <a:spLocks/>
              </p:cNvSpPr>
              <p:nvPr/>
            </p:nvSpPr>
            <p:spPr bwMode="auto">
              <a:xfrm>
                <a:off x="3477" y="1559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1"/>
                  <a:gd name="T11" fmla="*/ 3 w 3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1">
                    <a:moveTo>
                      <a:pt x="0" y="1"/>
                    </a:moveTo>
                    <a:lnTo>
                      <a:pt x="2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1" name="Freeform 354"/>
              <p:cNvSpPr>
                <a:spLocks/>
              </p:cNvSpPr>
              <p:nvPr/>
            </p:nvSpPr>
            <p:spPr bwMode="auto">
              <a:xfrm>
                <a:off x="3491" y="1570"/>
                <a:ext cx="19" cy="11"/>
              </a:xfrm>
              <a:custGeom>
                <a:avLst/>
                <a:gdLst>
                  <a:gd name="T0" fmla="*/ 0 w 2"/>
                  <a:gd name="T1" fmla="*/ 2147483647 h 1"/>
                  <a:gd name="T2" fmla="*/ 2147483647 w 2"/>
                  <a:gd name="T3" fmla="*/ 2147483647 h 1"/>
                  <a:gd name="T4" fmla="*/ 2147483647 w 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1"/>
                  <a:gd name="T11" fmla="*/ 2 w 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1">
                    <a:moveTo>
                      <a:pt x="0" y="1"/>
                    </a:moveTo>
                    <a:lnTo>
                      <a:pt x="1" y="1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2" name="Freeform 355"/>
              <p:cNvSpPr>
                <a:spLocks/>
              </p:cNvSpPr>
              <p:nvPr/>
            </p:nvSpPr>
            <p:spPr bwMode="auto">
              <a:xfrm>
                <a:off x="3858" y="1455"/>
                <a:ext cx="10" cy="23"/>
              </a:xfrm>
              <a:custGeom>
                <a:avLst/>
                <a:gdLst>
                  <a:gd name="T0" fmla="*/ 0 w 1"/>
                  <a:gd name="T1" fmla="*/ 2147483647 h 2"/>
                  <a:gd name="T2" fmla="*/ 0 w 1"/>
                  <a:gd name="T3" fmla="*/ 0 h 2"/>
                  <a:gd name="T4" fmla="*/ 2147483647 w 1"/>
                  <a:gd name="T5" fmla="*/ 2147483647 h 2"/>
                  <a:gd name="T6" fmla="*/ 2147483647 w 1"/>
                  <a:gd name="T7" fmla="*/ 2147483647 h 2"/>
                  <a:gd name="T8" fmla="*/ 0 w 1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2"/>
                  <a:gd name="T17" fmla="*/ 1 w 1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2">
                    <a:moveTo>
                      <a:pt x="0" y="1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3" name="Oval 356"/>
              <p:cNvSpPr>
                <a:spLocks noChangeArrowheads="1"/>
              </p:cNvSpPr>
              <p:nvPr/>
            </p:nvSpPr>
            <p:spPr bwMode="auto">
              <a:xfrm>
                <a:off x="3809" y="1467"/>
                <a:ext cx="82" cy="8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4" name="Freeform 357"/>
              <p:cNvSpPr>
                <a:spLocks/>
              </p:cNvSpPr>
              <p:nvPr/>
            </p:nvSpPr>
            <p:spPr bwMode="auto">
              <a:xfrm>
                <a:off x="3809" y="1490"/>
                <a:ext cx="82" cy="34"/>
              </a:xfrm>
              <a:custGeom>
                <a:avLst/>
                <a:gdLst>
                  <a:gd name="T0" fmla="*/ 2147483647 w 7"/>
                  <a:gd name="T1" fmla="*/ 0 h 3"/>
                  <a:gd name="T2" fmla="*/ 2147483647 w 7"/>
                  <a:gd name="T3" fmla="*/ 2147483647 h 3"/>
                  <a:gd name="T4" fmla="*/ 2147483647 w 7"/>
                  <a:gd name="T5" fmla="*/ 2147483647 h 3"/>
                  <a:gd name="T6" fmla="*/ 0 w 7"/>
                  <a:gd name="T7" fmla="*/ 2147483647 h 3"/>
                  <a:gd name="T8" fmla="*/ 2147483647 w 7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3"/>
                  <a:gd name="T17" fmla="*/ 7 w 7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3">
                    <a:moveTo>
                      <a:pt x="1" y="0"/>
                    </a:moveTo>
                    <a:lnTo>
                      <a:pt x="7" y="2"/>
                    </a:lnTo>
                    <a:lnTo>
                      <a:pt x="7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5" name="Freeform 358"/>
              <p:cNvSpPr>
                <a:spLocks/>
              </p:cNvSpPr>
              <p:nvPr/>
            </p:nvSpPr>
            <p:spPr bwMode="auto">
              <a:xfrm>
                <a:off x="3843" y="1432"/>
                <a:ext cx="34" cy="34"/>
              </a:xfrm>
              <a:custGeom>
                <a:avLst/>
                <a:gdLst>
                  <a:gd name="T0" fmla="*/ 2147483647 w 3"/>
                  <a:gd name="T1" fmla="*/ 2147483647 h 3"/>
                  <a:gd name="T2" fmla="*/ 2147483647 w 3"/>
                  <a:gd name="T3" fmla="*/ 2147483647 h 3"/>
                  <a:gd name="T4" fmla="*/ 0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2147483647 h 3"/>
                  <a:gd name="T10" fmla="*/ 2147483647 w 3"/>
                  <a:gd name="T11" fmla="*/ 0 h 3"/>
                  <a:gd name="T12" fmla="*/ 2147483647 w 3"/>
                  <a:gd name="T13" fmla="*/ 0 h 3"/>
                  <a:gd name="T14" fmla="*/ 2147483647 w 3"/>
                  <a:gd name="T15" fmla="*/ 2147483647 h 3"/>
                  <a:gd name="T16" fmla="*/ 2147483647 w 3"/>
                  <a:gd name="T17" fmla="*/ 2147483647 h 3"/>
                  <a:gd name="T18" fmla="*/ 2147483647 w 3"/>
                  <a:gd name="T19" fmla="*/ 2147483647 h 3"/>
                  <a:gd name="T20" fmla="*/ 2147483647 w 3"/>
                  <a:gd name="T21" fmla="*/ 2147483647 h 3"/>
                  <a:gd name="T22" fmla="*/ 2147483647 w 3"/>
                  <a:gd name="T23" fmla="*/ 2147483647 h 3"/>
                  <a:gd name="T24" fmla="*/ 2147483647 w 3"/>
                  <a:gd name="T25" fmla="*/ 2147483647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"/>
                  <a:gd name="T40" fmla="*/ 0 h 3"/>
                  <a:gd name="T41" fmla="*/ 3 w 3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" h="3">
                    <a:moveTo>
                      <a:pt x="1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6" name="Freeform 359"/>
              <p:cNvSpPr>
                <a:spLocks/>
              </p:cNvSpPr>
              <p:nvPr/>
            </p:nvSpPr>
            <p:spPr bwMode="auto">
              <a:xfrm>
                <a:off x="3752" y="1501"/>
                <a:ext cx="140" cy="57"/>
              </a:xfrm>
              <a:custGeom>
                <a:avLst/>
                <a:gdLst>
                  <a:gd name="T0" fmla="*/ 2147483647 w 12"/>
                  <a:gd name="T1" fmla="*/ 0 h 5"/>
                  <a:gd name="T2" fmla="*/ 2147483647 w 12"/>
                  <a:gd name="T3" fmla="*/ 2147483647 h 5"/>
                  <a:gd name="T4" fmla="*/ 2147483647 w 12"/>
                  <a:gd name="T5" fmla="*/ 2147483647 h 5"/>
                  <a:gd name="T6" fmla="*/ 0 w 12"/>
                  <a:gd name="T7" fmla="*/ 2147483647 h 5"/>
                  <a:gd name="T8" fmla="*/ 2147483647 w 12"/>
                  <a:gd name="T9" fmla="*/ 2147483647 h 5"/>
                  <a:gd name="T10" fmla="*/ 2147483647 w 12"/>
                  <a:gd name="T11" fmla="*/ 2147483647 h 5"/>
                  <a:gd name="T12" fmla="*/ 2147483647 w 12"/>
                  <a:gd name="T13" fmla="*/ 2147483647 h 5"/>
                  <a:gd name="T14" fmla="*/ 2147483647 w 12"/>
                  <a:gd name="T15" fmla="*/ 2147483647 h 5"/>
                  <a:gd name="T16" fmla="*/ 2147483647 w 12"/>
                  <a:gd name="T17" fmla="*/ 2147483647 h 5"/>
                  <a:gd name="T18" fmla="*/ 2147483647 w 12"/>
                  <a:gd name="T19" fmla="*/ 2147483647 h 5"/>
                  <a:gd name="T20" fmla="*/ 2147483647 w 12"/>
                  <a:gd name="T21" fmla="*/ 2147483647 h 5"/>
                  <a:gd name="T22" fmla="*/ 2147483647 w 12"/>
                  <a:gd name="T23" fmla="*/ 2147483647 h 5"/>
                  <a:gd name="T24" fmla="*/ 2147483647 w 12"/>
                  <a:gd name="T25" fmla="*/ 2147483647 h 5"/>
                  <a:gd name="T26" fmla="*/ 2147483647 w 12"/>
                  <a:gd name="T27" fmla="*/ 2147483647 h 5"/>
                  <a:gd name="T28" fmla="*/ 2147483647 w 12"/>
                  <a:gd name="T29" fmla="*/ 2147483647 h 5"/>
                  <a:gd name="T30" fmla="*/ 2147483647 w 12"/>
                  <a:gd name="T31" fmla="*/ 2147483647 h 5"/>
                  <a:gd name="T32" fmla="*/ 2147483647 w 12"/>
                  <a:gd name="T33" fmla="*/ 2147483647 h 5"/>
                  <a:gd name="T34" fmla="*/ 2147483647 w 12"/>
                  <a:gd name="T35" fmla="*/ 2147483647 h 5"/>
                  <a:gd name="T36" fmla="*/ 2147483647 w 12"/>
                  <a:gd name="T37" fmla="*/ 2147483647 h 5"/>
                  <a:gd name="T38" fmla="*/ 2147483647 w 12"/>
                  <a:gd name="T39" fmla="*/ 2147483647 h 5"/>
                  <a:gd name="T40" fmla="*/ 2147483647 w 12"/>
                  <a:gd name="T41" fmla="*/ 2147483647 h 5"/>
                  <a:gd name="T42" fmla="*/ 2147483647 w 12"/>
                  <a:gd name="T43" fmla="*/ 2147483647 h 5"/>
                  <a:gd name="T44" fmla="*/ 2147483647 w 12"/>
                  <a:gd name="T45" fmla="*/ 2147483647 h 5"/>
                  <a:gd name="T46" fmla="*/ 2147483647 w 12"/>
                  <a:gd name="T47" fmla="*/ 2147483647 h 5"/>
                  <a:gd name="T48" fmla="*/ 2147483647 w 12"/>
                  <a:gd name="T49" fmla="*/ 2147483647 h 5"/>
                  <a:gd name="T50" fmla="*/ 2147483647 w 12"/>
                  <a:gd name="T51" fmla="*/ 2147483647 h 5"/>
                  <a:gd name="T52" fmla="*/ 2147483647 w 12"/>
                  <a:gd name="T53" fmla="*/ 2147483647 h 5"/>
                  <a:gd name="T54" fmla="*/ 2147483647 w 12"/>
                  <a:gd name="T55" fmla="*/ 0 h 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2"/>
                  <a:gd name="T85" fmla="*/ 0 h 5"/>
                  <a:gd name="T86" fmla="*/ 12 w 12"/>
                  <a:gd name="T87" fmla="*/ 5 h 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2" h="5">
                    <a:moveTo>
                      <a:pt x="2" y="0"/>
                    </a:moveTo>
                    <a:lnTo>
                      <a:pt x="1" y="1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5" y="4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11" y="5"/>
                    </a:lnTo>
                    <a:lnTo>
                      <a:pt x="12" y="3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7" y="1"/>
                    </a:lnTo>
                    <a:lnTo>
                      <a:pt x="8" y="2"/>
                    </a:lnTo>
                    <a:lnTo>
                      <a:pt x="7" y="4"/>
                    </a:lnTo>
                    <a:lnTo>
                      <a:pt x="6" y="3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7" name="Oval 360"/>
              <p:cNvSpPr>
                <a:spLocks noChangeArrowheads="1"/>
              </p:cNvSpPr>
              <p:nvPr/>
            </p:nvSpPr>
            <p:spPr bwMode="auto">
              <a:xfrm>
                <a:off x="3612" y="1099"/>
                <a:ext cx="106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8" name="Freeform 361"/>
              <p:cNvSpPr>
                <a:spLocks/>
              </p:cNvSpPr>
              <p:nvPr/>
            </p:nvSpPr>
            <p:spPr bwMode="auto">
              <a:xfrm>
                <a:off x="3593" y="996"/>
                <a:ext cx="149" cy="115"/>
              </a:xfrm>
              <a:custGeom>
                <a:avLst/>
                <a:gdLst>
                  <a:gd name="T0" fmla="*/ 2147483647 w 13"/>
                  <a:gd name="T1" fmla="*/ 2147483647 h 10"/>
                  <a:gd name="T2" fmla="*/ 2147483647 w 13"/>
                  <a:gd name="T3" fmla="*/ 2147483647 h 10"/>
                  <a:gd name="T4" fmla="*/ 2147483647 w 13"/>
                  <a:gd name="T5" fmla="*/ 2147483647 h 10"/>
                  <a:gd name="T6" fmla="*/ 2147483647 w 13"/>
                  <a:gd name="T7" fmla="*/ 0 h 10"/>
                  <a:gd name="T8" fmla="*/ 2147483647 w 13"/>
                  <a:gd name="T9" fmla="*/ 2147483647 h 10"/>
                  <a:gd name="T10" fmla="*/ 2147483647 w 13"/>
                  <a:gd name="T11" fmla="*/ 0 h 10"/>
                  <a:gd name="T12" fmla="*/ 0 w 13"/>
                  <a:gd name="T13" fmla="*/ 2147483647 h 10"/>
                  <a:gd name="T14" fmla="*/ 2147483647 w 13"/>
                  <a:gd name="T15" fmla="*/ 2147483647 h 10"/>
                  <a:gd name="T16" fmla="*/ 2147483647 w 13"/>
                  <a:gd name="T17" fmla="*/ 2147483647 h 10"/>
                  <a:gd name="T18" fmla="*/ 2147483647 w 13"/>
                  <a:gd name="T19" fmla="*/ 2147483647 h 10"/>
                  <a:gd name="T20" fmla="*/ 2147483647 w 13"/>
                  <a:gd name="T21" fmla="*/ 2147483647 h 10"/>
                  <a:gd name="T22" fmla="*/ 2147483647 w 13"/>
                  <a:gd name="T23" fmla="*/ 2147483647 h 1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"/>
                  <a:gd name="T37" fmla="*/ 0 h 10"/>
                  <a:gd name="T38" fmla="*/ 13 w 13"/>
                  <a:gd name="T39" fmla="*/ 10 h 1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" h="10">
                    <a:moveTo>
                      <a:pt x="11" y="10"/>
                    </a:moveTo>
                    <a:lnTo>
                      <a:pt x="11" y="9"/>
                    </a:lnTo>
                    <a:cubicBezTo>
                      <a:pt x="13" y="6"/>
                      <a:pt x="13" y="4"/>
                      <a:pt x="13" y="2"/>
                    </a:cubicBezTo>
                    <a:cubicBezTo>
                      <a:pt x="12" y="0"/>
                      <a:pt x="10" y="0"/>
                      <a:pt x="9" y="0"/>
                    </a:cubicBezTo>
                    <a:lnTo>
                      <a:pt x="7" y="7"/>
                    </a:lnTo>
                    <a:lnTo>
                      <a:pt x="4" y="0"/>
                    </a:lnTo>
                    <a:cubicBezTo>
                      <a:pt x="3" y="0"/>
                      <a:pt x="1" y="0"/>
                      <a:pt x="0" y="2"/>
                    </a:cubicBezTo>
                    <a:cubicBezTo>
                      <a:pt x="0" y="4"/>
                      <a:pt x="0" y="6"/>
                      <a:pt x="2" y="9"/>
                    </a:cubicBezTo>
                    <a:lnTo>
                      <a:pt x="2" y="10"/>
                    </a:lnTo>
                    <a:cubicBezTo>
                      <a:pt x="2" y="9"/>
                      <a:pt x="4" y="9"/>
                      <a:pt x="7" y="9"/>
                    </a:cubicBezTo>
                    <a:cubicBezTo>
                      <a:pt x="9" y="9"/>
                      <a:pt x="11" y="9"/>
                      <a:pt x="11" y="1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9" name="Freeform 362"/>
              <p:cNvSpPr>
                <a:spLocks/>
              </p:cNvSpPr>
              <p:nvPr/>
            </p:nvSpPr>
            <p:spPr bwMode="auto">
              <a:xfrm>
                <a:off x="3646" y="927"/>
                <a:ext cx="39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0 w 3"/>
                  <a:gd name="T7" fmla="*/ 2147483647 h 4"/>
                  <a:gd name="T8" fmla="*/ 0 w 3"/>
                  <a:gd name="T9" fmla="*/ 2147483647 h 4"/>
                  <a:gd name="T10" fmla="*/ 0 w 3"/>
                  <a:gd name="T11" fmla="*/ 2147483647 h 4"/>
                  <a:gd name="T12" fmla="*/ 2147483647 w 3"/>
                  <a:gd name="T13" fmla="*/ 2147483647 h 4"/>
                  <a:gd name="T14" fmla="*/ 0 w 3"/>
                  <a:gd name="T15" fmla="*/ 0 h 4"/>
                  <a:gd name="T16" fmla="*/ 2147483647 w 3"/>
                  <a:gd name="T17" fmla="*/ 0 h 4"/>
                  <a:gd name="T18" fmla="*/ 2147483647 w 3"/>
                  <a:gd name="T19" fmla="*/ 2147483647 h 4"/>
                  <a:gd name="T20" fmla="*/ 2147483647 w 3"/>
                  <a:gd name="T21" fmla="*/ 2147483647 h 4"/>
                  <a:gd name="T22" fmla="*/ 2147483647 w 3"/>
                  <a:gd name="T23" fmla="*/ 2147483647 h 4"/>
                  <a:gd name="T24" fmla="*/ 2147483647 w 3"/>
                  <a:gd name="T25" fmla="*/ 2147483647 h 4"/>
                  <a:gd name="T26" fmla="*/ 2147483647 w 3"/>
                  <a:gd name="T27" fmla="*/ 2147483647 h 4"/>
                  <a:gd name="T28" fmla="*/ 2147483647 w 3"/>
                  <a:gd name="T29" fmla="*/ 2147483647 h 4"/>
                  <a:gd name="T30" fmla="*/ 2147483647 w 3"/>
                  <a:gd name="T31" fmla="*/ 2147483647 h 4"/>
                  <a:gd name="T32" fmla="*/ 0 w 3"/>
                  <a:gd name="T33" fmla="*/ 2147483647 h 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"/>
                  <a:gd name="T52" fmla="*/ 0 h 4"/>
                  <a:gd name="T53" fmla="*/ 3 w 3"/>
                  <a:gd name="T54" fmla="*/ 4 h 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" h="4">
                    <a:moveTo>
                      <a:pt x="0" y="4"/>
                    </a:moveTo>
                    <a:lnTo>
                      <a:pt x="1" y="2"/>
                    </a:lnTo>
                    <a:lnTo>
                      <a:pt x="0" y="3"/>
                    </a:lnTo>
                    <a:lnTo>
                      <a:pt x="0" y="2"/>
                    </a:lnTo>
                    <a:cubicBezTo>
                      <a:pt x="0" y="2"/>
                      <a:pt x="0" y="2"/>
                      <a:pt x="0" y="2"/>
                    </a:cubicBezTo>
                    <a:lnTo>
                      <a:pt x="0" y="1"/>
                    </a:lnTo>
                    <a:lnTo>
                      <a:pt x="1" y="2"/>
                    </a:lnTo>
                    <a:lnTo>
                      <a:pt x="0" y="0"/>
                    </a:lnTo>
                    <a:cubicBezTo>
                      <a:pt x="1" y="0"/>
                      <a:pt x="2" y="0"/>
                      <a:pt x="3" y="0"/>
                    </a:cubicBez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cubicBezTo>
                      <a:pt x="3" y="2"/>
                      <a:pt x="3" y="2"/>
                      <a:pt x="3" y="2"/>
                    </a:cubicBezTo>
                    <a:lnTo>
                      <a:pt x="3" y="3"/>
                    </a:lnTo>
                    <a:lnTo>
                      <a:pt x="2" y="2"/>
                    </a:lnTo>
                    <a:lnTo>
                      <a:pt x="3" y="4"/>
                    </a:lnTo>
                    <a:cubicBezTo>
                      <a:pt x="2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0" name="Freeform 363"/>
              <p:cNvSpPr>
                <a:spLocks/>
              </p:cNvSpPr>
              <p:nvPr/>
            </p:nvSpPr>
            <p:spPr bwMode="auto">
              <a:xfrm>
                <a:off x="3593" y="1030"/>
                <a:ext cx="149" cy="57"/>
              </a:xfrm>
              <a:custGeom>
                <a:avLst/>
                <a:gdLst>
                  <a:gd name="T0" fmla="*/ 2147483647 w 13"/>
                  <a:gd name="T1" fmla="*/ 2147483647 h 5"/>
                  <a:gd name="T2" fmla="*/ 0 w 13"/>
                  <a:gd name="T3" fmla="*/ 0 h 5"/>
                  <a:gd name="T4" fmla="*/ 2147483647 w 13"/>
                  <a:gd name="T5" fmla="*/ 2147483647 h 5"/>
                  <a:gd name="T6" fmla="*/ 2147483647 w 13"/>
                  <a:gd name="T7" fmla="*/ 2147483647 h 5"/>
                  <a:gd name="T8" fmla="*/ 2147483647 w 13"/>
                  <a:gd name="T9" fmla="*/ 2147483647 h 5"/>
                  <a:gd name="T10" fmla="*/ 2147483647 w 13"/>
                  <a:gd name="T11" fmla="*/ 2147483647 h 5"/>
                  <a:gd name="T12" fmla="*/ 2147483647 w 13"/>
                  <a:gd name="T13" fmla="*/ 2147483647 h 5"/>
                  <a:gd name="T14" fmla="*/ 2147483647 w 13"/>
                  <a:gd name="T15" fmla="*/ 2147483647 h 5"/>
                  <a:gd name="T16" fmla="*/ 2147483647 w 13"/>
                  <a:gd name="T17" fmla="*/ 2147483647 h 5"/>
                  <a:gd name="T18" fmla="*/ 2147483647 w 13"/>
                  <a:gd name="T19" fmla="*/ 2147483647 h 5"/>
                  <a:gd name="T20" fmla="*/ 2147483647 w 13"/>
                  <a:gd name="T21" fmla="*/ 2147483647 h 5"/>
                  <a:gd name="T22" fmla="*/ 2147483647 w 13"/>
                  <a:gd name="T23" fmla="*/ 2147483647 h 5"/>
                  <a:gd name="T24" fmla="*/ 2147483647 w 13"/>
                  <a:gd name="T25" fmla="*/ 2147483647 h 5"/>
                  <a:gd name="T26" fmla="*/ 2147483647 w 13"/>
                  <a:gd name="T27" fmla="*/ 2147483647 h 5"/>
                  <a:gd name="T28" fmla="*/ 2147483647 w 13"/>
                  <a:gd name="T29" fmla="*/ 2147483647 h 5"/>
                  <a:gd name="T30" fmla="*/ 2147483647 w 13"/>
                  <a:gd name="T31" fmla="*/ 0 h 5"/>
                  <a:gd name="T32" fmla="*/ 2147483647 w 13"/>
                  <a:gd name="T33" fmla="*/ 2147483647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5"/>
                  <a:gd name="T53" fmla="*/ 13 w 13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5">
                    <a:moveTo>
                      <a:pt x="7" y="4"/>
                    </a:moveTo>
                    <a:cubicBezTo>
                      <a:pt x="5" y="2"/>
                      <a:pt x="3" y="0"/>
                      <a:pt x="0" y="0"/>
                    </a:cubicBezTo>
                    <a:cubicBezTo>
                      <a:pt x="1" y="1"/>
                      <a:pt x="2" y="2"/>
                      <a:pt x="3" y="2"/>
                    </a:cubicBezTo>
                    <a:lnTo>
                      <a:pt x="1" y="2"/>
                    </a:lnTo>
                    <a:cubicBezTo>
                      <a:pt x="2" y="3"/>
                      <a:pt x="3" y="3"/>
                      <a:pt x="4" y="3"/>
                    </a:cubicBezTo>
                    <a:lnTo>
                      <a:pt x="2" y="4"/>
                    </a:lnTo>
                    <a:cubicBezTo>
                      <a:pt x="4" y="3"/>
                      <a:pt x="5" y="4"/>
                      <a:pt x="6" y="5"/>
                    </a:cubicBezTo>
                    <a:cubicBezTo>
                      <a:pt x="6" y="5"/>
                      <a:pt x="6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8" y="4"/>
                      <a:pt x="9" y="3"/>
                      <a:pt x="11" y="4"/>
                    </a:cubicBezTo>
                    <a:lnTo>
                      <a:pt x="9" y="3"/>
                    </a:lnTo>
                    <a:cubicBezTo>
                      <a:pt x="10" y="3"/>
                      <a:pt x="11" y="3"/>
                      <a:pt x="12" y="2"/>
                    </a:cubicBezTo>
                    <a:lnTo>
                      <a:pt x="11" y="2"/>
                    </a:lnTo>
                    <a:cubicBezTo>
                      <a:pt x="11" y="2"/>
                      <a:pt x="12" y="1"/>
                      <a:pt x="13" y="0"/>
                    </a:cubicBezTo>
                    <a:cubicBezTo>
                      <a:pt x="10" y="0"/>
                      <a:pt x="8" y="2"/>
                      <a:pt x="7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1" name="Freeform 364"/>
              <p:cNvSpPr>
                <a:spLocks noEditPoints="1"/>
              </p:cNvSpPr>
              <p:nvPr/>
            </p:nvSpPr>
            <p:spPr bwMode="auto">
              <a:xfrm>
                <a:off x="3670" y="996"/>
                <a:ext cx="63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0 w 5"/>
                  <a:gd name="T3" fmla="*/ 2147483647 h 5"/>
                  <a:gd name="T4" fmla="*/ 2147483647 w 5"/>
                  <a:gd name="T5" fmla="*/ 2147483647 h 5"/>
                  <a:gd name="T6" fmla="*/ 2147483647 w 5"/>
                  <a:gd name="T7" fmla="*/ 0 h 5"/>
                  <a:gd name="T8" fmla="*/ 2147483647 w 5"/>
                  <a:gd name="T9" fmla="*/ 2147483647 h 5"/>
                  <a:gd name="T10" fmla="*/ 2147483647 w 5"/>
                  <a:gd name="T11" fmla="*/ 0 h 5"/>
                  <a:gd name="T12" fmla="*/ 2147483647 w 5"/>
                  <a:gd name="T13" fmla="*/ 2147483647 h 5"/>
                  <a:gd name="T14" fmla="*/ 2147483647 w 5"/>
                  <a:gd name="T15" fmla="*/ 2147483647 h 5"/>
                  <a:gd name="T16" fmla="*/ 2147483647 w 5"/>
                  <a:gd name="T17" fmla="*/ 2147483647 h 5"/>
                  <a:gd name="T18" fmla="*/ 2147483647 w 5"/>
                  <a:gd name="T19" fmla="*/ 2147483647 h 5"/>
                  <a:gd name="T20" fmla="*/ 2147483647 w 5"/>
                  <a:gd name="T21" fmla="*/ 2147483647 h 5"/>
                  <a:gd name="T22" fmla="*/ 2147483647 w 5"/>
                  <a:gd name="T23" fmla="*/ 2147483647 h 5"/>
                  <a:gd name="T24" fmla="*/ 2147483647 w 5"/>
                  <a:gd name="T25" fmla="*/ 2147483647 h 5"/>
                  <a:gd name="T26" fmla="*/ 2147483647 w 5"/>
                  <a:gd name="T27" fmla="*/ 2147483647 h 5"/>
                  <a:gd name="T28" fmla="*/ 2147483647 w 5"/>
                  <a:gd name="T29" fmla="*/ 2147483647 h 5"/>
                  <a:gd name="T30" fmla="*/ 2147483647 w 5"/>
                  <a:gd name="T31" fmla="*/ 2147483647 h 5"/>
                  <a:gd name="T32" fmla="*/ 2147483647 w 5"/>
                  <a:gd name="T33" fmla="*/ 2147483647 h 5"/>
                  <a:gd name="T34" fmla="*/ 2147483647 w 5"/>
                  <a:gd name="T35" fmla="*/ 2147483647 h 5"/>
                  <a:gd name="T36" fmla="*/ 2147483647 w 5"/>
                  <a:gd name="T37" fmla="*/ 2147483647 h 5"/>
                  <a:gd name="T38" fmla="*/ 2147483647 w 5"/>
                  <a:gd name="T39" fmla="*/ 2147483647 h 5"/>
                  <a:gd name="T40" fmla="*/ 2147483647 w 5"/>
                  <a:gd name="T41" fmla="*/ 2147483647 h 5"/>
                  <a:gd name="T42" fmla="*/ 2147483647 w 5"/>
                  <a:gd name="T43" fmla="*/ 2147483647 h 5"/>
                  <a:gd name="T44" fmla="*/ 2147483647 w 5"/>
                  <a:gd name="T45" fmla="*/ 0 h 5"/>
                  <a:gd name="T46" fmla="*/ 2147483647 w 5"/>
                  <a:gd name="T47" fmla="*/ 2147483647 h 5"/>
                  <a:gd name="T48" fmla="*/ 2147483647 w 5"/>
                  <a:gd name="T49" fmla="*/ 2147483647 h 5"/>
                  <a:gd name="T50" fmla="*/ 2147483647 w 5"/>
                  <a:gd name="T51" fmla="*/ 0 h 5"/>
                  <a:gd name="T52" fmla="*/ 2147483647 w 5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"/>
                  <a:gd name="T82" fmla="*/ 0 h 5"/>
                  <a:gd name="T83" fmla="*/ 5 w 5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" h="5">
                    <a:moveTo>
                      <a:pt x="1" y="5"/>
                    </a:moveTo>
                    <a:lnTo>
                      <a:pt x="0" y="4"/>
                    </a:lnTo>
                    <a:lnTo>
                      <a:pt x="1" y="5"/>
                    </a:lnTo>
                    <a:close/>
                    <a:moveTo>
                      <a:pt x="2" y="0"/>
                    </a:moveTo>
                    <a:lnTo>
                      <a:pt x="5" y="3"/>
                    </a:lnTo>
                    <a:lnTo>
                      <a:pt x="2" y="0"/>
                    </a:lnTo>
                    <a:close/>
                    <a:moveTo>
                      <a:pt x="4" y="3"/>
                    </a:moveTo>
                    <a:lnTo>
                      <a:pt x="1" y="1"/>
                    </a:lnTo>
                    <a:lnTo>
                      <a:pt x="4" y="3"/>
                    </a:lnTo>
                    <a:close/>
                    <a:moveTo>
                      <a:pt x="3" y="4"/>
                    </a:moveTo>
                    <a:lnTo>
                      <a:pt x="1" y="2"/>
                    </a:lnTo>
                    <a:lnTo>
                      <a:pt x="3" y="4"/>
                    </a:lnTo>
                    <a:close/>
                    <a:moveTo>
                      <a:pt x="2" y="4"/>
                    </a:moveTo>
                    <a:lnTo>
                      <a:pt x="1" y="3"/>
                    </a:lnTo>
                    <a:lnTo>
                      <a:pt x="2" y="4"/>
                    </a:lnTo>
                    <a:close/>
                    <a:moveTo>
                      <a:pt x="5" y="3"/>
                    </a:moveTo>
                    <a:lnTo>
                      <a:pt x="5" y="1"/>
                    </a:lnTo>
                    <a:lnTo>
                      <a:pt x="5" y="3"/>
                    </a:lnTo>
                    <a:close/>
                    <a:moveTo>
                      <a:pt x="4" y="4"/>
                    </a:moveTo>
                    <a:lnTo>
                      <a:pt x="5" y="1"/>
                    </a:lnTo>
                    <a:lnTo>
                      <a:pt x="4" y="4"/>
                    </a:lnTo>
                    <a:close/>
                    <a:moveTo>
                      <a:pt x="1" y="5"/>
                    </a:moveTo>
                    <a:lnTo>
                      <a:pt x="3" y="0"/>
                    </a:lnTo>
                    <a:lnTo>
                      <a:pt x="1" y="5"/>
                    </a:lnTo>
                    <a:close/>
                    <a:moveTo>
                      <a:pt x="2" y="4"/>
                    </a:moveTo>
                    <a:lnTo>
                      <a:pt x="4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2" name="Freeform 365"/>
              <p:cNvSpPr>
                <a:spLocks noEditPoints="1"/>
              </p:cNvSpPr>
              <p:nvPr/>
            </p:nvSpPr>
            <p:spPr bwMode="auto">
              <a:xfrm>
                <a:off x="3593" y="996"/>
                <a:ext cx="72" cy="57"/>
              </a:xfrm>
              <a:custGeom>
                <a:avLst/>
                <a:gdLst>
                  <a:gd name="T0" fmla="*/ 2147483647 w 6"/>
                  <a:gd name="T1" fmla="*/ 2147483647 h 5"/>
                  <a:gd name="T2" fmla="*/ 2147483647 w 6"/>
                  <a:gd name="T3" fmla="*/ 2147483647 h 5"/>
                  <a:gd name="T4" fmla="*/ 2147483647 w 6"/>
                  <a:gd name="T5" fmla="*/ 2147483647 h 5"/>
                  <a:gd name="T6" fmla="*/ 2147483647 w 6"/>
                  <a:gd name="T7" fmla="*/ 0 h 5"/>
                  <a:gd name="T8" fmla="*/ 0 w 6"/>
                  <a:gd name="T9" fmla="*/ 2147483647 h 5"/>
                  <a:gd name="T10" fmla="*/ 2147483647 w 6"/>
                  <a:gd name="T11" fmla="*/ 0 h 5"/>
                  <a:gd name="T12" fmla="*/ 2147483647 w 6"/>
                  <a:gd name="T13" fmla="*/ 2147483647 h 5"/>
                  <a:gd name="T14" fmla="*/ 2147483647 w 6"/>
                  <a:gd name="T15" fmla="*/ 2147483647 h 5"/>
                  <a:gd name="T16" fmla="*/ 2147483647 w 6"/>
                  <a:gd name="T17" fmla="*/ 2147483647 h 5"/>
                  <a:gd name="T18" fmla="*/ 2147483647 w 6"/>
                  <a:gd name="T19" fmla="*/ 2147483647 h 5"/>
                  <a:gd name="T20" fmla="*/ 2147483647 w 6"/>
                  <a:gd name="T21" fmla="*/ 2147483647 h 5"/>
                  <a:gd name="T22" fmla="*/ 2147483647 w 6"/>
                  <a:gd name="T23" fmla="*/ 2147483647 h 5"/>
                  <a:gd name="T24" fmla="*/ 2147483647 w 6"/>
                  <a:gd name="T25" fmla="*/ 2147483647 h 5"/>
                  <a:gd name="T26" fmla="*/ 2147483647 w 6"/>
                  <a:gd name="T27" fmla="*/ 2147483647 h 5"/>
                  <a:gd name="T28" fmla="*/ 2147483647 w 6"/>
                  <a:gd name="T29" fmla="*/ 2147483647 h 5"/>
                  <a:gd name="T30" fmla="*/ 2147483647 w 6"/>
                  <a:gd name="T31" fmla="*/ 2147483647 h 5"/>
                  <a:gd name="T32" fmla="*/ 2147483647 w 6"/>
                  <a:gd name="T33" fmla="*/ 2147483647 h 5"/>
                  <a:gd name="T34" fmla="*/ 2147483647 w 6"/>
                  <a:gd name="T35" fmla="*/ 2147483647 h 5"/>
                  <a:gd name="T36" fmla="*/ 2147483647 w 6"/>
                  <a:gd name="T37" fmla="*/ 2147483647 h 5"/>
                  <a:gd name="T38" fmla="*/ 2147483647 w 6"/>
                  <a:gd name="T39" fmla="*/ 2147483647 h 5"/>
                  <a:gd name="T40" fmla="*/ 2147483647 w 6"/>
                  <a:gd name="T41" fmla="*/ 2147483647 h 5"/>
                  <a:gd name="T42" fmla="*/ 2147483647 w 6"/>
                  <a:gd name="T43" fmla="*/ 2147483647 h 5"/>
                  <a:gd name="T44" fmla="*/ 2147483647 w 6"/>
                  <a:gd name="T45" fmla="*/ 0 h 5"/>
                  <a:gd name="T46" fmla="*/ 2147483647 w 6"/>
                  <a:gd name="T47" fmla="*/ 2147483647 h 5"/>
                  <a:gd name="T48" fmla="*/ 2147483647 w 6"/>
                  <a:gd name="T49" fmla="*/ 2147483647 h 5"/>
                  <a:gd name="T50" fmla="*/ 2147483647 w 6"/>
                  <a:gd name="T51" fmla="*/ 0 h 5"/>
                  <a:gd name="T52" fmla="*/ 2147483647 w 6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6"/>
                  <a:gd name="T82" fmla="*/ 0 h 5"/>
                  <a:gd name="T83" fmla="*/ 6 w 6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6" h="5">
                    <a:moveTo>
                      <a:pt x="5" y="5"/>
                    </a:moveTo>
                    <a:lnTo>
                      <a:pt x="6" y="4"/>
                    </a:lnTo>
                    <a:lnTo>
                      <a:pt x="5" y="5"/>
                    </a:lnTo>
                    <a:close/>
                    <a:moveTo>
                      <a:pt x="4" y="0"/>
                    </a:moveTo>
                    <a:lnTo>
                      <a:pt x="0" y="3"/>
                    </a:lnTo>
                    <a:lnTo>
                      <a:pt x="4" y="0"/>
                    </a:lnTo>
                    <a:close/>
                    <a:moveTo>
                      <a:pt x="2" y="3"/>
                    </a:moveTo>
                    <a:lnTo>
                      <a:pt x="5" y="1"/>
                    </a:lnTo>
                    <a:lnTo>
                      <a:pt x="2" y="3"/>
                    </a:lnTo>
                    <a:close/>
                    <a:moveTo>
                      <a:pt x="3" y="4"/>
                    </a:moveTo>
                    <a:lnTo>
                      <a:pt x="5" y="2"/>
                    </a:lnTo>
                    <a:lnTo>
                      <a:pt x="3" y="4"/>
                    </a:lnTo>
                    <a:close/>
                    <a:moveTo>
                      <a:pt x="4" y="4"/>
                    </a:moveTo>
                    <a:lnTo>
                      <a:pt x="5" y="3"/>
                    </a:lnTo>
                    <a:lnTo>
                      <a:pt x="4" y="4"/>
                    </a:lnTo>
                    <a:close/>
                    <a:moveTo>
                      <a:pt x="1" y="3"/>
                    </a:moveTo>
                    <a:lnTo>
                      <a:pt x="1" y="1"/>
                    </a:lnTo>
                    <a:lnTo>
                      <a:pt x="1" y="3"/>
                    </a:lnTo>
                    <a:close/>
                    <a:moveTo>
                      <a:pt x="2" y="4"/>
                    </a:moveTo>
                    <a:lnTo>
                      <a:pt x="1" y="1"/>
                    </a:lnTo>
                    <a:lnTo>
                      <a:pt x="2" y="4"/>
                    </a:lnTo>
                    <a:close/>
                    <a:moveTo>
                      <a:pt x="5" y="5"/>
                    </a:moveTo>
                    <a:lnTo>
                      <a:pt x="3" y="0"/>
                    </a:lnTo>
                    <a:lnTo>
                      <a:pt x="5" y="5"/>
                    </a:lnTo>
                    <a:close/>
                    <a:moveTo>
                      <a:pt x="4" y="4"/>
                    </a:moveTo>
                    <a:lnTo>
                      <a:pt x="2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3" name="Freeform 366"/>
              <p:cNvSpPr>
                <a:spLocks/>
              </p:cNvSpPr>
              <p:nvPr/>
            </p:nvSpPr>
            <p:spPr bwMode="auto">
              <a:xfrm>
                <a:off x="3646" y="973"/>
                <a:ext cx="39" cy="103"/>
              </a:xfrm>
              <a:custGeom>
                <a:avLst/>
                <a:gdLst>
                  <a:gd name="T0" fmla="*/ 2147483647 w 3"/>
                  <a:gd name="T1" fmla="*/ 2147483647 h 9"/>
                  <a:gd name="T2" fmla="*/ 0 w 3"/>
                  <a:gd name="T3" fmla="*/ 0 h 9"/>
                  <a:gd name="T4" fmla="*/ 2147483647 w 3"/>
                  <a:gd name="T5" fmla="*/ 0 h 9"/>
                  <a:gd name="T6" fmla="*/ 2147483647 w 3"/>
                  <a:gd name="T7" fmla="*/ 2147483647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9"/>
                  <a:gd name="T14" fmla="*/ 3 w 3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9">
                    <a:moveTo>
                      <a:pt x="2" y="9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4" name="Oval 367"/>
              <p:cNvSpPr>
                <a:spLocks noChangeArrowheads="1"/>
              </p:cNvSpPr>
              <p:nvPr/>
            </p:nvSpPr>
            <p:spPr bwMode="auto">
              <a:xfrm>
                <a:off x="3626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5" name="Oval 368"/>
              <p:cNvSpPr>
                <a:spLocks noChangeArrowheads="1"/>
              </p:cNvSpPr>
              <p:nvPr/>
            </p:nvSpPr>
            <p:spPr bwMode="auto">
              <a:xfrm>
                <a:off x="3612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6" name="Oval 369"/>
              <p:cNvSpPr>
                <a:spLocks noChangeArrowheads="1"/>
              </p:cNvSpPr>
              <p:nvPr/>
            </p:nvSpPr>
            <p:spPr bwMode="auto">
              <a:xfrm>
                <a:off x="3684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7" name="Oval 370"/>
              <p:cNvSpPr>
                <a:spLocks noChangeArrowheads="1"/>
              </p:cNvSpPr>
              <p:nvPr/>
            </p:nvSpPr>
            <p:spPr bwMode="auto">
              <a:xfrm>
                <a:off x="3703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8" name="Oval 371"/>
              <p:cNvSpPr>
                <a:spLocks noChangeArrowheads="1"/>
              </p:cNvSpPr>
              <p:nvPr/>
            </p:nvSpPr>
            <p:spPr bwMode="auto">
              <a:xfrm>
                <a:off x="3665" y="1076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9" name="Oval 372"/>
              <p:cNvSpPr>
                <a:spLocks noChangeArrowheads="1"/>
              </p:cNvSpPr>
              <p:nvPr/>
            </p:nvSpPr>
            <p:spPr bwMode="auto">
              <a:xfrm>
                <a:off x="3602" y="1065"/>
                <a:ext cx="10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0" name="Oval 373"/>
              <p:cNvSpPr>
                <a:spLocks noChangeArrowheads="1"/>
              </p:cNvSpPr>
              <p:nvPr/>
            </p:nvSpPr>
            <p:spPr bwMode="auto">
              <a:xfrm>
                <a:off x="3612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1" name="Oval 374"/>
              <p:cNvSpPr>
                <a:spLocks noChangeArrowheads="1"/>
              </p:cNvSpPr>
              <p:nvPr/>
            </p:nvSpPr>
            <p:spPr bwMode="auto">
              <a:xfrm>
                <a:off x="3718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2" name="Oval 375"/>
              <p:cNvSpPr>
                <a:spLocks noChangeArrowheads="1"/>
              </p:cNvSpPr>
              <p:nvPr/>
            </p:nvSpPr>
            <p:spPr bwMode="auto">
              <a:xfrm>
                <a:off x="3703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3" name="Freeform 376"/>
              <p:cNvSpPr>
                <a:spLocks/>
              </p:cNvSpPr>
              <p:nvPr/>
            </p:nvSpPr>
            <p:spPr bwMode="auto">
              <a:xfrm>
                <a:off x="3593" y="1042"/>
                <a:ext cx="10" cy="23"/>
              </a:xfrm>
              <a:custGeom>
                <a:avLst/>
                <a:gdLst>
                  <a:gd name="T0" fmla="*/ 0 w 1"/>
                  <a:gd name="T1" fmla="*/ 0 h 2"/>
                  <a:gd name="T2" fmla="*/ 2147483647 w 1"/>
                  <a:gd name="T3" fmla="*/ 2147483647 h 2"/>
                  <a:gd name="T4" fmla="*/ 0 w 1"/>
                  <a:gd name="T5" fmla="*/ 2147483647 h 2"/>
                  <a:gd name="T6" fmla="*/ 2147483647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0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4" name="Freeform 377"/>
              <p:cNvSpPr>
                <a:spLocks/>
              </p:cNvSpPr>
              <p:nvPr/>
            </p:nvSpPr>
            <p:spPr bwMode="auto">
              <a:xfrm>
                <a:off x="3732" y="1042"/>
                <a:ext cx="10" cy="23"/>
              </a:xfrm>
              <a:custGeom>
                <a:avLst/>
                <a:gdLst>
                  <a:gd name="T0" fmla="*/ 2147483647 w 1"/>
                  <a:gd name="T1" fmla="*/ 0 h 2"/>
                  <a:gd name="T2" fmla="*/ 0 w 1"/>
                  <a:gd name="T3" fmla="*/ 2147483647 h 2"/>
                  <a:gd name="T4" fmla="*/ 2147483647 w 1"/>
                  <a:gd name="T5" fmla="*/ 2147483647 h 2"/>
                  <a:gd name="T6" fmla="*/ 0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5" name="Oval 378"/>
              <p:cNvSpPr>
                <a:spLocks noChangeArrowheads="1"/>
              </p:cNvSpPr>
              <p:nvPr/>
            </p:nvSpPr>
            <p:spPr bwMode="auto">
              <a:xfrm>
                <a:off x="3646" y="973"/>
                <a:ext cx="39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6" name="Oval 379"/>
              <p:cNvSpPr>
                <a:spLocks noChangeArrowheads="1"/>
              </p:cNvSpPr>
              <p:nvPr/>
            </p:nvSpPr>
            <p:spPr bwMode="auto">
              <a:xfrm>
                <a:off x="3665" y="996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7" name="Oval 380"/>
              <p:cNvSpPr>
                <a:spLocks noChangeArrowheads="1"/>
              </p:cNvSpPr>
              <p:nvPr/>
            </p:nvSpPr>
            <p:spPr bwMode="auto">
              <a:xfrm>
                <a:off x="3665" y="1007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8" name="Oval 381"/>
              <p:cNvSpPr>
                <a:spLocks noChangeArrowheads="1"/>
              </p:cNvSpPr>
              <p:nvPr/>
            </p:nvSpPr>
            <p:spPr bwMode="auto">
              <a:xfrm>
                <a:off x="3665" y="1019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9" name="Freeform 382"/>
              <p:cNvSpPr>
                <a:spLocks/>
              </p:cNvSpPr>
              <p:nvPr/>
            </p:nvSpPr>
            <p:spPr bwMode="auto">
              <a:xfrm>
                <a:off x="3458" y="1203"/>
                <a:ext cx="53" cy="23"/>
              </a:xfrm>
              <a:custGeom>
                <a:avLst/>
                <a:gdLst>
                  <a:gd name="T0" fmla="*/ 0 w 5"/>
                  <a:gd name="T1" fmla="*/ 2147483647 h 2"/>
                  <a:gd name="T2" fmla="*/ 2147483647 w 5"/>
                  <a:gd name="T3" fmla="*/ 0 h 2"/>
                  <a:gd name="T4" fmla="*/ 2147483647 w 5"/>
                  <a:gd name="T5" fmla="*/ 0 h 2"/>
                  <a:gd name="T6" fmla="*/ 2147483647 w 5"/>
                  <a:gd name="T7" fmla="*/ 2147483647 h 2"/>
                  <a:gd name="T8" fmla="*/ 0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0" y="2"/>
                    </a:moveTo>
                    <a:cubicBezTo>
                      <a:pt x="2" y="1"/>
                      <a:pt x="3" y="0"/>
                      <a:pt x="5" y="0"/>
                    </a:cubicBezTo>
                    <a:cubicBezTo>
                      <a:pt x="4" y="1"/>
                      <a:pt x="4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0" name="Freeform 383"/>
              <p:cNvSpPr>
                <a:spLocks/>
              </p:cNvSpPr>
              <p:nvPr/>
            </p:nvSpPr>
            <p:spPr bwMode="auto">
              <a:xfrm>
                <a:off x="3491" y="1134"/>
                <a:ext cx="101" cy="23"/>
              </a:xfrm>
              <a:custGeom>
                <a:avLst/>
                <a:gdLst>
                  <a:gd name="T0" fmla="*/ 0 w 9"/>
                  <a:gd name="T1" fmla="*/ 0 h 2"/>
                  <a:gd name="T2" fmla="*/ 2147483647 w 9"/>
                  <a:gd name="T3" fmla="*/ 0 h 2"/>
                  <a:gd name="T4" fmla="*/ 2147483647 w 9"/>
                  <a:gd name="T5" fmla="*/ 2147483647 h 2"/>
                  <a:gd name="T6" fmla="*/ 0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0" y="0"/>
                    </a:moveTo>
                    <a:cubicBezTo>
                      <a:pt x="3" y="1"/>
                      <a:pt x="5" y="1"/>
                      <a:pt x="8" y="0"/>
                    </a:cubicBezTo>
                    <a:lnTo>
                      <a:pt x="9" y="2"/>
                    </a:lnTo>
                    <a:cubicBezTo>
                      <a:pt x="5" y="2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1" name="Freeform 384"/>
              <p:cNvSpPr>
                <a:spLocks/>
              </p:cNvSpPr>
              <p:nvPr/>
            </p:nvSpPr>
            <p:spPr bwMode="auto">
              <a:xfrm>
                <a:off x="3544" y="1134"/>
                <a:ext cx="58" cy="46"/>
              </a:xfrm>
              <a:custGeom>
                <a:avLst/>
                <a:gdLst>
                  <a:gd name="T0" fmla="*/ 0 w 5"/>
                  <a:gd name="T1" fmla="*/ 2147483647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0" y="4"/>
                    </a:moveTo>
                    <a:cubicBezTo>
                      <a:pt x="1" y="2"/>
                      <a:pt x="2" y="2"/>
                      <a:pt x="5" y="4"/>
                    </a:cubicBezTo>
                    <a:lnTo>
                      <a:pt x="4" y="1"/>
                    </a:lnTo>
                    <a:cubicBezTo>
                      <a:pt x="1" y="0"/>
                      <a:pt x="0" y="1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2" name="Freeform 385"/>
              <p:cNvSpPr>
                <a:spLocks/>
              </p:cNvSpPr>
              <p:nvPr/>
            </p:nvSpPr>
            <p:spPr bwMode="auto">
              <a:xfrm>
                <a:off x="3559" y="1053"/>
                <a:ext cx="111" cy="80"/>
              </a:xfrm>
              <a:custGeom>
                <a:avLst/>
                <a:gdLst>
                  <a:gd name="T0" fmla="*/ 2147483647 w 10"/>
                  <a:gd name="T1" fmla="*/ 2147483647 h 7"/>
                  <a:gd name="T2" fmla="*/ 0 w 10"/>
                  <a:gd name="T3" fmla="*/ 2147483647 h 7"/>
                  <a:gd name="T4" fmla="*/ 2147483647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10" y="6"/>
                    </a:moveTo>
                    <a:cubicBezTo>
                      <a:pt x="6" y="6"/>
                      <a:pt x="0" y="6"/>
                      <a:pt x="0" y="4"/>
                    </a:cubicBezTo>
                    <a:cubicBezTo>
                      <a:pt x="0" y="0"/>
                      <a:pt x="5" y="7"/>
                      <a:pt x="1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3" name="Freeform 386"/>
              <p:cNvSpPr>
                <a:spLocks/>
              </p:cNvSpPr>
              <p:nvPr/>
            </p:nvSpPr>
            <p:spPr bwMode="auto">
              <a:xfrm>
                <a:off x="3544" y="1099"/>
                <a:ext cx="58" cy="80"/>
              </a:xfrm>
              <a:custGeom>
                <a:avLst/>
                <a:gdLst>
                  <a:gd name="T0" fmla="*/ 2147483647 w 5"/>
                  <a:gd name="T1" fmla="*/ 2147483647 h 7"/>
                  <a:gd name="T2" fmla="*/ 2147483647 w 5"/>
                  <a:gd name="T3" fmla="*/ 2147483647 h 7"/>
                  <a:gd name="T4" fmla="*/ 0 w 5"/>
                  <a:gd name="T5" fmla="*/ 0 h 7"/>
                  <a:gd name="T6" fmla="*/ 2147483647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5" y="7"/>
                    </a:moveTo>
                    <a:lnTo>
                      <a:pt x="3" y="2"/>
                    </a:ln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3" y="3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4" name="Freeform 387"/>
              <p:cNvSpPr>
                <a:spLocks/>
              </p:cNvSpPr>
              <p:nvPr/>
            </p:nvSpPr>
            <p:spPr bwMode="auto">
              <a:xfrm>
                <a:off x="3511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2147483647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1" y="4"/>
                    </a:moveTo>
                    <a:cubicBezTo>
                      <a:pt x="1" y="2"/>
                      <a:pt x="1" y="2"/>
                      <a:pt x="2" y="2"/>
                    </a:cubicBezTo>
                    <a:lnTo>
                      <a:pt x="7" y="4"/>
                    </a:lnTo>
                    <a:cubicBezTo>
                      <a:pt x="6" y="3"/>
                      <a:pt x="5" y="2"/>
                      <a:pt x="3" y="0"/>
                    </a:cubicBezTo>
                    <a:cubicBezTo>
                      <a:pt x="0" y="0"/>
                      <a:pt x="0" y="1"/>
                      <a:pt x="1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5" name="Freeform 388"/>
              <p:cNvSpPr>
                <a:spLocks/>
              </p:cNvSpPr>
              <p:nvPr/>
            </p:nvSpPr>
            <p:spPr bwMode="auto">
              <a:xfrm>
                <a:off x="3578" y="1122"/>
                <a:ext cx="87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0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2147483647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2" y="7"/>
                    </a:moveTo>
                    <a:lnTo>
                      <a:pt x="0" y="0"/>
                    </a:lnTo>
                    <a:cubicBezTo>
                      <a:pt x="1" y="0"/>
                      <a:pt x="2" y="0"/>
                      <a:pt x="3" y="1"/>
                    </a:cubicBezTo>
                    <a:lnTo>
                      <a:pt x="5" y="1"/>
                    </a:lnTo>
                    <a:lnTo>
                      <a:pt x="7" y="4"/>
                    </a:lnTo>
                    <a:lnTo>
                      <a:pt x="5" y="3"/>
                    </a:lnTo>
                    <a:cubicBezTo>
                      <a:pt x="5" y="4"/>
                      <a:pt x="5" y="5"/>
                      <a:pt x="5" y="6"/>
                    </a:cubicBezTo>
                    <a:cubicBezTo>
                      <a:pt x="5" y="5"/>
                      <a:pt x="4" y="4"/>
                      <a:pt x="3" y="3"/>
                    </a:cubicBezTo>
                    <a:cubicBezTo>
                      <a:pt x="3" y="5"/>
                      <a:pt x="3" y="6"/>
                      <a:pt x="2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6" name="Freeform 389"/>
              <p:cNvSpPr>
                <a:spLocks/>
              </p:cNvSpPr>
              <p:nvPr/>
            </p:nvSpPr>
            <p:spPr bwMode="auto">
              <a:xfrm>
                <a:off x="3593" y="1111"/>
                <a:ext cx="77" cy="34"/>
              </a:xfrm>
              <a:custGeom>
                <a:avLst/>
                <a:gdLst>
                  <a:gd name="T0" fmla="*/ 2147483647 w 7"/>
                  <a:gd name="T1" fmla="*/ 2147483647 h 3"/>
                  <a:gd name="T2" fmla="*/ 0 w 7"/>
                  <a:gd name="T3" fmla="*/ 2147483647 h 3"/>
                  <a:gd name="T4" fmla="*/ 2147483647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7" y="3"/>
                    </a:moveTo>
                    <a:cubicBezTo>
                      <a:pt x="4" y="1"/>
                      <a:pt x="0" y="0"/>
                      <a:pt x="0" y="1"/>
                    </a:cubicBezTo>
                    <a:cubicBezTo>
                      <a:pt x="0" y="2"/>
                      <a:pt x="5" y="3"/>
                      <a:pt x="7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7" name="Freeform 390"/>
              <p:cNvSpPr>
                <a:spLocks/>
              </p:cNvSpPr>
              <p:nvPr/>
            </p:nvSpPr>
            <p:spPr bwMode="auto">
              <a:xfrm>
                <a:off x="3569" y="1111"/>
                <a:ext cx="34" cy="23"/>
              </a:xfrm>
              <a:custGeom>
                <a:avLst/>
                <a:gdLst>
                  <a:gd name="T0" fmla="*/ 0 w 3"/>
                  <a:gd name="T1" fmla="*/ 0 h 2"/>
                  <a:gd name="T2" fmla="*/ 2147483647 w 3"/>
                  <a:gd name="T3" fmla="*/ 2147483647 h 2"/>
                  <a:gd name="T4" fmla="*/ 0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0" y="0"/>
                    </a:moveTo>
                    <a:cubicBezTo>
                      <a:pt x="0" y="1"/>
                      <a:pt x="2" y="2"/>
                      <a:pt x="3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8" name="Freeform 391"/>
              <p:cNvSpPr>
                <a:spLocks/>
              </p:cNvSpPr>
              <p:nvPr/>
            </p:nvSpPr>
            <p:spPr bwMode="auto">
              <a:xfrm>
                <a:off x="3824" y="1203"/>
                <a:ext cx="53" cy="23"/>
              </a:xfrm>
              <a:custGeom>
                <a:avLst/>
                <a:gdLst>
                  <a:gd name="T0" fmla="*/ 2147483647 w 5"/>
                  <a:gd name="T1" fmla="*/ 2147483647 h 2"/>
                  <a:gd name="T2" fmla="*/ 0 w 5"/>
                  <a:gd name="T3" fmla="*/ 0 h 2"/>
                  <a:gd name="T4" fmla="*/ 0 w 5"/>
                  <a:gd name="T5" fmla="*/ 0 h 2"/>
                  <a:gd name="T6" fmla="*/ 2147483647 w 5"/>
                  <a:gd name="T7" fmla="*/ 2147483647 h 2"/>
                  <a:gd name="T8" fmla="*/ 2147483647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5" y="2"/>
                    </a:moveTo>
                    <a:cubicBezTo>
                      <a:pt x="3" y="1"/>
                      <a:pt x="2" y="0"/>
                      <a:pt x="0" y="0"/>
                    </a:cubicBezTo>
                    <a:cubicBezTo>
                      <a:pt x="1" y="1"/>
                      <a:pt x="1" y="2"/>
                      <a:pt x="3" y="2"/>
                    </a:cubicBezTo>
                    <a:cubicBezTo>
                      <a:pt x="4" y="2"/>
                      <a:pt x="4" y="2"/>
                      <a:pt x="5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9" name="Freeform 392"/>
              <p:cNvSpPr>
                <a:spLocks/>
              </p:cNvSpPr>
              <p:nvPr/>
            </p:nvSpPr>
            <p:spPr bwMode="auto">
              <a:xfrm>
                <a:off x="3742" y="1134"/>
                <a:ext cx="101" cy="23"/>
              </a:xfrm>
              <a:custGeom>
                <a:avLst/>
                <a:gdLst>
                  <a:gd name="T0" fmla="*/ 2147483647 w 9"/>
                  <a:gd name="T1" fmla="*/ 0 h 2"/>
                  <a:gd name="T2" fmla="*/ 2147483647 w 9"/>
                  <a:gd name="T3" fmla="*/ 0 h 2"/>
                  <a:gd name="T4" fmla="*/ 0 w 9"/>
                  <a:gd name="T5" fmla="*/ 2147483647 h 2"/>
                  <a:gd name="T6" fmla="*/ 2147483647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9" y="0"/>
                    </a:moveTo>
                    <a:cubicBezTo>
                      <a:pt x="6" y="1"/>
                      <a:pt x="4" y="1"/>
                      <a:pt x="1" y="0"/>
                    </a:cubicBezTo>
                    <a:lnTo>
                      <a:pt x="0" y="2"/>
                    </a:lnTo>
                    <a:cubicBezTo>
                      <a:pt x="4" y="2"/>
                      <a:pt x="8" y="2"/>
                      <a:pt x="9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0" name="Freeform 393"/>
              <p:cNvSpPr>
                <a:spLocks/>
              </p:cNvSpPr>
              <p:nvPr/>
            </p:nvSpPr>
            <p:spPr bwMode="auto">
              <a:xfrm>
                <a:off x="3732" y="1134"/>
                <a:ext cx="58" cy="46"/>
              </a:xfrm>
              <a:custGeom>
                <a:avLst/>
                <a:gdLst>
                  <a:gd name="T0" fmla="*/ 2147483647 w 5"/>
                  <a:gd name="T1" fmla="*/ 2147483647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5" y="4"/>
                    </a:moveTo>
                    <a:cubicBezTo>
                      <a:pt x="4" y="2"/>
                      <a:pt x="3" y="2"/>
                      <a:pt x="0" y="4"/>
                    </a:cubicBezTo>
                    <a:lnTo>
                      <a:pt x="1" y="1"/>
                    </a:lnTo>
                    <a:cubicBezTo>
                      <a:pt x="4" y="0"/>
                      <a:pt x="5" y="1"/>
                      <a:pt x="5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1" name="Freeform 394"/>
              <p:cNvSpPr>
                <a:spLocks/>
              </p:cNvSpPr>
              <p:nvPr/>
            </p:nvSpPr>
            <p:spPr bwMode="auto">
              <a:xfrm>
                <a:off x="3665" y="1053"/>
                <a:ext cx="111" cy="80"/>
              </a:xfrm>
              <a:custGeom>
                <a:avLst/>
                <a:gdLst>
                  <a:gd name="T0" fmla="*/ 0 w 10"/>
                  <a:gd name="T1" fmla="*/ 2147483647 h 7"/>
                  <a:gd name="T2" fmla="*/ 2147483647 w 10"/>
                  <a:gd name="T3" fmla="*/ 2147483647 h 7"/>
                  <a:gd name="T4" fmla="*/ 0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0" y="6"/>
                    </a:moveTo>
                    <a:cubicBezTo>
                      <a:pt x="4" y="6"/>
                      <a:pt x="10" y="6"/>
                      <a:pt x="10" y="4"/>
                    </a:cubicBezTo>
                    <a:cubicBezTo>
                      <a:pt x="10" y="0"/>
                      <a:pt x="5" y="7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2" name="Freeform 395"/>
              <p:cNvSpPr>
                <a:spLocks/>
              </p:cNvSpPr>
              <p:nvPr/>
            </p:nvSpPr>
            <p:spPr bwMode="auto">
              <a:xfrm>
                <a:off x="3732" y="1099"/>
                <a:ext cx="58" cy="80"/>
              </a:xfrm>
              <a:custGeom>
                <a:avLst/>
                <a:gdLst>
                  <a:gd name="T0" fmla="*/ 0 w 5"/>
                  <a:gd name="T1" fmla="*/ 2147483647 h 7"/>
                  <a:gd name="T2" fmla="*/ 2147483647 w 5"/>
                  <a:gd name="T3" fmla="*/ 2147483647 h 7"/>
                  <a:gd name="T4" fmla="*/ 2147483647 w 5"/>
                  <a:gd name="T5" fmla="*/ 0 h 7"/>
                  <a:gd name="T6" fmla="*/ 0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0" y="7"/>
                    </a:moveTo>
                    <a:lnTo>
                      <a:pt x="2" y="2"/>
                    </a:lnTo>
                    <a:cubicBezTo>
                      <a:pt x="2" y="1"/>
                      <a:pt x="4" y="0"/>
                      <a:pt x="5" y="0"/>
                    </a:cubicBezTo>
                    <a:cubicBezTo>
                      <a:pt x="5" y="1"/>
                      <a:pt x="2" y="3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3" name="Freeform 396"/>
              <p:cNvSpPr>
                <a:spLocks/>
              </p:cNvSpPr>
              <p:nvPr/>
            </p:nvSpPr>
            <p:spPr bwMode="auto">
              <a:xfrm>
                <a:off x="3742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0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6" y="4"/>
                    </a:moveTo>
                    <a:cubicBezTo>
                      <a:pt x="6" y="2"/>
                      <a:pt x="6" y="2"/>
                      <a:pt x="5" y="2"/>
                    </a:cubicBezTo>
                    <a:lnTo>
                      <a:pt x="0" y="4"/>
                    </a:lnTo>
                    <a:cubicBezTo>
                      <a:pt x="1" y="3"/>
                      <a:pt x="2" y="2"/>
                      <a:pt x="4" y="0"/>
                    </a:cubicBezTo>
                    <a:cubicBezTo>
                      <a:pt x="7" y="0"/>
                      <a:pt x="7" y="1"/>
                      <a:pt x="6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4" name="Freeform 397"/>
              <p:cNvSpPr>
                <a:spLocks/>
              </p:cNvSpPr>
              <p:nvPr/>
            </p:nvSpPr>
            <p:spPr bwMode="auto">
              <a:xfrm>
                <a:off x="3670" y="1122"/>
                <a:ext cx="82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2147483647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0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5" y="7"/>
                    </a:moveTo>
                    <a:lnTo>
                      <a:pt x="7" y="0"/>
                    </a:lnTo>
                    <a:cubicBezTo>
                      <a:pt x="6" y="0"/>
                      <a:pt x="5" y="0"/>
                      <a:pt x="4" y="1"/>
                    </a:cubicBezTo>
                    <a:lnTo>
                      <a:pt x="2" y="1"/>
                    </a:lnTo>
                    <a:lnTo>
                      <a:pt x="0" y="4"/>
                    </a:lnTo>
                    <a:lnTo>
                      <a:pt x="2" y="3"/>
                    </a:lnTo>
                    <a:cubicBezTo>
                      <a:pt x="2" y="4"/>
                      <a:pt x="2" y="5"/>
                      <a:pt x="2" y="6"/>
                    </a:cubicBezTo>
                    <a:cubicBezTo>
                      <a:pt x="2" y="5"/>
                      <a:pt x="3" y="4"/>
                      <a:pt x="4" y="3"/>
                    </a:cubicBezTo>
                    <a:cubicBezTo>
                      <a:pt x="4" y="5"/>
                      <a:pt x="4" y="6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5" name="Freeform 398"/>
              <p:cNvSpPr>
                <a:spLocks/>
              </p:cNvSpPr>
              <p:nvPr/>
            </p:nvSpPr>
            <p:spPr bwMode="auto">
              <a:xfrm>
                <a:off x="3665" y="1111"/>
                <a:ext cx="77" cy="34"/>
              </a:xfrm>
              <a:custGeom>
                <a:avLst/>
                <a:gdLst>
                  <a:gd name="T0" fmla="*/ 0 w 7"/>
                  <a:gd name="T1" fmla="*/ 2147483647 h 3"/>
                  <a:gd name="T2" fmla="*/ 2147483647 w 7"/>
                  <a:gd name="T3" fmla="*/ 2147483647 h 3"/>
                  <a:gd name="T4" fmla="*/ 0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0" y="3"/>
                    </a:moveTo>
                    <a:cubicBezTo>
                      <a:pt x="3" y="1"/>
                      <a:pt x="7" y="0"/>
                      <a:pt x="7" y="1"/>
                    </a:cubicBezTo>
                    <a:cubicBezTo>
                      <a:pt x="7" y="2"/>
                      <a:pt x="2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6" name="Freeform 399"/>
              <p:cNvSpPr>
                <a:spLocks/>
              </p:cNvSpPr>
              <p:nvPr/>
            </p:nvSpPr>
            <p:spPr bwMode="auto">
              <a:xfrm>
                <a:off x="3732" y="1111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3" y="0"/>
                    </a:moveTo>
                    <a:cubicBezTo>
                      <a:pt x="3" y="1"/>
                      <a:pt x="1" y="2"/>
                      <a:pt x="0" y="1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7" name="Freeform 400"/>
              <p:cNvSpPr>
                <a:spLocks/>
              </p:cNvSpPr>
              <p:nvPr/>
            </p:nvSpPr>
            <p:spPr bwMode="auto">
              <a:xfrm>
                <a:off x="3458" y="1134"/>
                <a:ext cx="410" cy="517"/>
              </a:xfrm>
              <a:custGeom>
                <a:avLst/>
                <a:gdLst>
                  <a:gd name="T0" fmla="*/ 2147483647 w 36"/>
                  <a:gd name="T1" fmla="*/ 2147483647 h 45"/>
                  <a:gd name="T2" fmla="*/ 2147483647 w 36"/>
                  <a:gd name="T3" fmla="*/ 2147483647 h 45"/>
                  <a:gd name="T4" fmla="*/ 0 w 36"/>
                  <a:gd name="T5" fmla="*/ 2147483647 h 45"/>
                  <a:gd name="T6" fmla="*/ 2147483647 w 36"/>
                  <a:gd name="T7" fmla="*/ 2147483647 h 45"/>
                  <a:gd name="T8" fmla="*/ 2147483647 w 36"/>
                  <a:gd name="T9" fmla="*/ 2147483647 h 45"/>
                  <a:gd name="T10" fmla="*/ 2147483647 w 36"/>
                  <a:gd name="T11" fmla="*/ 2147483647 h 45"/>
                  <a:gd name="T12" fmla="*/ 2147483647 w 36"/>
                  <a:gd name="T13" fmla="*/ 2147483647 h 45"/>
                  <a:gd name="T14" fmla="*/ 2147483647 w 36"/>
                  <a:gd name="T15" fmla="*/ 2147483647 h 45"/>
                  <a:gd name="T16" fmla="*/ 2147483647 w 36"/>
                  <a:gd name="T17" fmla="*/ 2147483647 h 45"/>
                  <a:gd name="T18" fmla="*/ 2147483647 w 36"/>
                  <a:gd name="T19" fmla="*/ 2147483647 h 45"/>
                  <a:gd name="T20" fmla="*/ 2147483647 w 36"/>
                  <a:gd name="T21" fmla="*/ 2147483647 h 45"/>
                  <a:gd name="T22" fmla="*/ 2147483647 w 36"/>
                  <a:gd name="T23" fmla="*/ 2147483647 h 45"/>
                  <a:gd name="T24" fmla="*/ 2147483647 w 36"/>
                  <a:gd name="T25" fmla="*/ 2147483647 h 45"/>
                  <a:gd name="T26" fmla="*/ 2147483647 w 36"/>
                  <a:gd name="T27" fmla="*/ 2147483647 h 45"/>
                  <a:gd name="T28" fmla="*/ 2147483647 w 36"/>
                  <a:gd name="T29" fmla="*/ 0 h 45"/>
                  <a:gd name="T30" fmla="*/ 2147483647 w 36"/>
                  <a:gd name="T31" fmla="*/ 2147483647 h 45"/>
                  <a:gd name="T32" fmla="*/ 2147483647 w 36"/>
                  <a:gd name="T33" fmla="*/ 2147483647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45"/>
                  <a:gd name="T53" fmla="*/ 36 w 36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45">
                    <a:moveTo>
                      <a:pt x="10" y="14"/>
                    </a:moveTo>
                    <a:lnTo>
                      <a:pt x="13" y="20"/>
                    </a:lnTo>
                    <a:lnTo>
                      <a:pt x="0" y="23"/>
                    </a:lnTo>
                    <a:lnTo>
                      <a:pt x="13" y="25"/>
                    </a:lnTo>
                    <a:lnTo>
                      <a:pt x="10" y="32"/>
                    </a:lnTo>
                    <a:lnTo>
                      <a:pt x="16" y="28"/>
                    </a:lnTo>
                    <a:lnTo>
                      <a:pt x="18" y="45"/>
                    </a:lnTo>
                    <a:lnTo>
                      <a:pt x="21" y="28"/>
                    </a:lnTo>
                    <a:lnTo>
                      <a:pt x="27" y="32"/>
                    </a:lnTo>
                    <a:lnTo>
                      <a:pt x="24" y="25"/>
                    </a:lnTo>
                    <a:lnTo>
                      <a:pt x="36" y="23"/>
                    </a:lnTo>
                    <a:lnTo>
                      <a:pt x="24" y="20"/>
                    </a:lnTo>
                    <a:lnTo>
                      <a:pt x="27" y="14"/>
                    </a:lnTo>
                    <a:lnTo>
                      <a:pt x="21" y="17"/>
                    </a:lnTo>
                    <a:lnTo>
                      <a:pt x="18" y="0"/>
                    </a:lnTo>
                    <a:lnTo>
                      <a:pt x="16" y="17"/>
                    </a:lnTo>
                    <a:lnTo>
                      <a:pt x="10" y="1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8" name="Oval 401"/>
              <p:cNvSpPr>
                <a:spLocks noChangeArrowheads="1"/>
              </p:cNvSpPr>
              <p:nvPr/>
            </p:nvSpPr>
            <p:spPr bwMode="auto">
              <a:xfrm>
                <a:off x="3602" y="1329"/>
                <a:ext cx="130" cy="126"/>
              </a:xfrm>
              <a:prstGeom prst="ellipse">
                <a:avLst/>
              </a:prstGeom>
              <a:solidFill>
                <a:srgbClr val="F480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9" name="Freeform 402"/>
              <p:cNvSpPr>
                <a:spLocks/>
              </p:cNvSpPr>
              <p:nvPr/>
            </p:nvSpPr>
            <p:spPr bwMode="auto">
              <a:xfrm>
                <a:off x="3612" y="1340"/>
                <a:ext cx="92" cy="80"/>
              </a:xfrm>
              <a:custGeom>
                <a:avLst/>
                <a:gdLst>
                  <a:gd name="T0" fmla="*/ 2147483647 w 8"/>
                  <a:gd name="T1" fmla="*/ 0 h 7"/>
                  <a:gd name="T2" fmla="*/ 0 w 8"/>
                  <a:gd name="T3" fmla="*/ 2147483647 h 7"/>
                  <a:gd name="T4" fmla="*/ 2147483647 w 8"/>
                  <a:gd name="T5" fmla="*/ 2147483647 h 7"/>
                  <a:gd name="T6" fmla="*/ 2147483647 w 8"/>
                  <a:gd name="T7" fmla="*/ 2147483647 h 7"/>
                  <a:gd name="T8" fmla="*/ 2147483647 w 8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7"/>
                  <a:gd name="T17" fmla="*/ 8 w 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7">
                    <a:moveTo>
                      <a:pt x="4" y="0"/>
                    </a:moveTo>
                    <a:lnTo>
                      <a:pt x="0" y="7"/>
                    </a:lnTo>
                    <a:lnTo>
                      <a:pt x="4" y="7"/>
                    </a:lnTo>
                    <a:lnTo>
                      <a:pt x="8" y="7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74C5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2" name="Freeform 403"/>
            <p:cNvSpPr>
              <a:spLocks noEditPoints="1"/>
            </p:cNvSpPr>
            <p:nvPr/>
          </p:nvSpPr>
          <p:spPr bwMode="auto">
            <a:xfrm>
              <a:off x="9765151" y="411178"/>
              <a:ext cx="364753" cy="84931"/>
            </a:xfrm>
            <a:custGeom>
              <a:avLst/>
              <a:gdLst>
                <a:gd name="T0" fmla="*/ 2147483647 w 116"/>
                <a:gd name="T1" fmla="*/ 2147483647 h 32"/>
                <a:gd name="T2" fmla="*/ 2147483647 w 116"/>
                <a:gd name="T3" fmla="*/ 2147483647 h 32"/>
                <a:gd name="T4" fmla="*/ 2147483647 w 116"/>
                <a:gd name="T5" fmla="*/ 2147483647 h 32"/>
                <a:gd name="T6" fmla="*/ 2147483647 w 116"/>
                <a:gd name="T7" fmla="*/ 2147483647 h 32"/>
                <a:gd name="T8" fmla="*/ 2147483647 w 116"/>
                <a:gd name="T9" fmla="*/ 2147483647 h 32"/>
                <a:gd name="T10" fmla="*/ 2147483647 w 116"/>
                <a:gd name="T11" fmla="*/ 2147483647 h 32"/>
                <a:gd name="T12" fmla="*/ 2147483647 w 116"/>
                <a:gd name="T13" fmla="*/ 2147483647 h 32"/>
                <a:gd name="T14" fmla="*/ 2147483647 w 116"/>
                <a:gd name="T15" fmla="*/ 2147483647 h 32"/>
                <a:gd name="T16" fmla="*/ 2147483647 w 116"/>
                <a:gd name="T17" fmla="*/ 2147483647 h 32"/>
                <a:gd name="T18" fmla="*/ 2147483647 w 116"/>
                <a:gd name="T19" fmla="*/ 2147483647 h 32"/>
                <a:gd name="T20" fmla="*/ 2147483647 w 116"/>
                <a:gd name="T21" fmla="*/ 2147483647 h 32"/>
                <a:gd name="T22" fmla="*/ 2147483647 w 116"/>
                <a:gd name="T23" fmla="*/ 2147483647 h 32"/>
                <a:gd name="T24" fmla="*/ 2147483647 w 116"/>
                <a:gd name="T25" fmla="*/ 2147483647 h 32"/>
                <a:gd name="T26" fmla="*/ 2147483647 w 116"/>
                <a:gd name="T27" fmla="*/ 2147483647 h 32"/>
                <a:gd name="T28" fmla="*/ 2147483647 w 116"/>
                <a:gd name="T29" fmla="*/ 2147483647 h 32"/>
                <a:gd name="T30" fmla="*/ 2147483647 w 116"/>
                <a:gd name="T31" fmla="*/ 2147483647 h 32"/>
                <a:gd name="T32" fmla="*/ 2147483647 w 116"/>
                <a:gd name="T33" fmla="*/ 2147483647 h 32"/>
                <a:gd name="T34" fmla="*/ 2147483647 w 116"/>
                <a:gd name="T35" fmla="*/ 2147483647 h 32"/>
                <a:gd name="T36" fmla="*/ 2147483647 w 116"/>
                <a:gd name="T37" fmla="*/ 2147483647 h 32"/>
                <a:gd name="T38" fmla="*/ 2147483647 w 116"/>
                <a:gd name="T39" fmla="*/ 2147483647 h 32"/>
                <a:gd name="T40" fmla="*/ 2147483647 w 116"/>
                <a:gd name="T41" fmla="*/ 2147483647 h 32"/>
                <a:gd name="T42" fmla="*/ 2147483647 w 116"/>
                <a:gd name="T43" fmla="*/ 2147483647 h 32"/>
                <a:gd name="T44" fmla="*/ 2147483647 w 116"/>
                <a:gd name="T45" fmla="*/ 2147483647 h 32"/>
                <a:gd name="T46" fmla="*/ 2147483647 w 116"/>
                <a:gd name="T47" fmla="*/ 2147483647 h 32"/>
                <a:gd name="T48" fmla="*/ 2147483647 w 116"/>
                <a:gd name="T49" fmla="*/ 2147483647 h 32"/>
                <a:gd name="T50" fmla="*/ 2147483647 w 116"/>
                <a:gd name="T51" fmla="*/ 2147483647 h 32"/>
                <a:gd name="T52" fmla="*/ 2147483647 w 116"/>
                <a:gd name="T53" fmla="*/ 2147483647 h 32"/>
                <a:gd name="T54" fmla="*/ 2147483647 w 116"/>
                <a:gd name="T55" fmla="*/ 2147483647 h 32"/>
                <a:gd name="T56" fmla="*/ 2147483647 w 116"/>
                <a:gd name="T57" fmla="*/ 2147483647 h 32"/>
                <a:gd name="T58" fmla="*/ 2147483647 w 116"/>
                <a:gd name="T59" fmla="*/ 2147483647 h 32"/>
                <a:gd name="T60" fmla="*/ 2147483647 w 116"/>
                <a:gd name="T61" fmla="*/ 2147483647 h 32"/>
                <a:gd name="T62" fmla="*/ 2147483647 w 116"/>
                <a:gd name="T63" fmla="*/ 2147483647 h 32"/>
                <a:gd name="T64" fmla="*/ 2147483647 w 116"/>
                <a:gd name="T65" fmla="*/ 2147483647 h 32"/>
                <a:gd name="T66" fmla="*/ 2147483647 w 116"/>
                <a:gd name="T67" fmla="*/ 2147483647 h 32"/>
                <a:gd name="T68" fmla="*/ 2147483647 w 116"/>
                <a:gd name="T69" fmla="*/ 2147483647 h 32"/>
                <a:gd name="T70" fmla="*/ 2147483647 w 116"/>
                <a:gd name="T71" fmla="*/ 2147483647 h 32"/>
                <a:gd name="T72" fmla="*/ 2147483647 w 116"/>
                <a:gd name="T73" fmla="*/ 2147483647 h 32"/>
                <a:gd name="T74" fmla="*/ 2147483647 w 116"/>
                <a:gd name="T75" fmla="*/ 2147483647 h 32"/>
                <a:gd name="T76" fmla="*/ 2147483647 w 116"/>
                <a:gd name="T77" fmla="*/ 2147483647 h 32"/>
                <a:gd name="T78" fmla="*/ 2147483647 w 116"/>
                <a:gd name="T79" fmla="*/ 2147483647 h 32"/>
                <a:gd name="T80" fmla="*/ 2147483647 w 116"/>
                <a:gd name="T81" fmla="*/ 2147483647 h 32"/>
                <a:gd name="T82" fmla="*/ 2147483647 w 116"/>
                <a:gd name="T83" fmla="*/ 2147483647 h 32"/>
                <a:gd name="T84" fmla="*/ 2147483647 w 116"/>
                <a:gd name="T85" fmla="*/ 2147483647 h 32"/>
                <a:gd name="T86" fmla="*/ 2147483647 w 116"/>
                <a:gd name="T87" fmla="*/ 2147483647 h 32"/>
                <a:gd name="T88" fmla="*/ 2147483647 w 116"/>
                <a:gd name="T89" fmla="*/ 2147483647 h 32"/>
                <a:gd name="T90" fmla="*/ 2147483647 w 116"/>
                <a:gd name="T91" fmla="*/ 2147483647 h 32"/>
                <a:gd name="T92" fmla="*/ 2147483647 w 116"/>
                <a:gd name="T93" fmla="*/ 2147483647 h 32"/>
                <a:gd name="T94" fmla="*/ 2147483647 w 116"/>
                <a:gd name="T95" fmla="*/ 2147483647 h 32"/>
                <a:gd name="T96" fmla="*/ 2147483647 w 116"/>
                <a:gd name="T97" fmla="*/ 2147483647 h 32"/>
                <a:gd name="T98" fmla="*/ 2147483647 w 116"/>
                <a:gd name="T99" fmla="*/ 2147483647 h 32"/>
                <a:gd name="T100" fmla="*/ 2147483647 w 116"/>
                <a:gd name="T101" fmla="*/ 2147483647 h 32"/>
                <a:gd name="T102" fmla="*/ 2147483647 w 116"/>
                <a:gd name="T103" fmla="*/ 2147483647 h 3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6"/>
                <a:gd name="T157" fmla="*/ 0 h 32"/>
                <a:gd name="T158" fmla="*/ 116 w 116"/>
                <a:gd name="T159" fmla="*/ 32 h 3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6" h="32">
                  <a:moveTo>
                    <a:pt x="16" y="6"/>
                  </a:moveTo>
                  <a:cubicBezTo>
                    <a:pt x="18" y="7"/>
                    <a:pt x="20" y="8"/>
                    <a:pt x="20" y="9"/>
                  </a:cubicBezTo>
                  <a:cubicBezTo>
                    <a:pt x="21" y="10"/>
                    <a:pt x="21" y="11"/>
                    <a:pt x="21" y="12"/>
                  </a:cubicBezTo>
                  <a:cubicBezTo>
                    <a:pt x="21" y="12"/>
                    <a:pt x="21" y="12"/>
                    <a:pt x="20" y="12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4"/>
                    <a:pt x="19" y="14"/>
                    <a:pt x="18" y="14"/>
                  </a:cubicBezTo>
                  <a:cubicBezTo>
                    <a:pt x="18" y="14"/>
                    <a:pt x="17" y="14"/>
                    <a:pt x="16" y="14"/>
                  </a:cubicBezTo>
                  <a:lnTo>
                    <a:pt x="17" y="18"/>
                  </a:ln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lnTo>
                    <a:pt x="16" y="22"/>
                  </a:lnTo>
                  <a:lnTo>
                    <a:pt x="9" y="17"/>
                  </a:lnTo>
                  <a:lnTo>
                    <a:pt x="10" y="15"/>
                  </a:ln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4"/>
                    <a:pt x="11" y="14"/>
                  </a:cubicBezTo>
                  <a:lnTo>
                    <a:pt x="11" y="13"/>
                  </a:lnTo>
                  <a:lnTo>
                    <a:pt x="10" y="12"/>
                  </a:lnTo>
                  <a:lnTo>
                    <a:pt x="9" y="13"/>
                  </a:ln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lnTo>
                    <a:pt x="8" y="17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3" y="10"/>
                  </a:ln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lnTo>
                    <a:pt x="7" y="5"/>
                  </a:ln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3"/>
                    <a:pt x="7" y="3"/>
                  </a:cubicBezTo>
                  <a:lnTo>
                    <a:pt x="8" y="0"/>
                  </a:lnTo>
                  <a:lnTo>
                    <a:pt x="16" y="6"/>
                  </a:lnTo>
                  <a:close/>
                  <a:moveTo>
                    <a:pt x="11" y="9"/>
                  </a:moveTo>
                  <a:lnTo>
                    <a:pt x="12" y="9"/>
                  </a:lnTo>
                  <a:cubicBezTo>
                    <a:pt x="12" y="10"/>
                    <a:pt x="13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lnTo>
                    <a:pt x="11" y="9"/>
                  </a:lnTo>
                  <a:close/>
                  <a:moveTo>
                    <a:pt x="40" y="26"/>
                  </a:moveTo>
                  <a:cubicBezTo>
                    <a:pt x="40" y="26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lnTo>
                    <a:pt x="42" y="28"/>
                  </a:lnTo>
                  <a:lnTo>
                    <a:pt x="41" y="31"/>
                  </a:lnTo>
                  <a:lnTo>
                    <a:pt x="33" y="28"/>
                  </a:lnTo>
                  <a:lnTo>
                    <a:pt x="33" y="26"/>
                  </a:lnTo>
                  <a:lnTo>
                    <a:pt x="34" y="26"/>
                  </a:lnTo>
                  <a:cubicBezTo>
                    <a:pt x="34" y="26"/>
                    <a:pt x="34" y="26"/>
                    <a:pt x="34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lnTo>
                    <a:pt x="35" y="25"/>
                  </a:lnTo>
                  <a:lnTo>
                    <a:pt x="29" y="24"/>
                  </a:ln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5"/>
                    <a:pt x="29" y="25"/>
                    <a:pt x="30" y="25"/>
                  </a:cubicBezTo>
                  <a:lnTo>
                    <a:pt x="29" y="27"/>
                  </a:lnTo>
                  <a:lnTo>
                    <a:pt x="22" y="26"/>
                  </a:lnTo>
                  <a:lnTo>
                    <a:pt x="23" y="23"/>
                  </a:lnTo>
                  <a:lnTo>
                    <a:pt x="24" y="23"/>
                  </a:lnTo>
                  <a:cubicBezTo>
                    <a:pt x="24" y="23"/>
                    <a:pt x="24" y="23"/>
                    <a:pt x="25" y="23"/>
                  </a:cubicBezTo>
                  <a:cubicBezTo>
                    <a:pt x="25" y="23"/>
                    <a:pt x="25" y="23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lnTo>
                    <a:pt x="30" y="17"/>
                  </a:ln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lnTo>
                    <a:pt x="29" y="16"/>
                  </a:lnTo>
                  <a:lnTo>
                    <a:pt x="30" y="13"/>
                  </a:lnTo>
                  <a:lnTo>
                    <a:pt x="39" y="16"/>
                  </a:lnTo>
                  <a:lnTo>
                    <a:pt x="40" y="26"/>
                  </a:lnTo>
                  <a:close/>
                  <a:moveTo>
                    <a:pt x="34" y="18"/>
                  </a:moveTo>
                  <a:lnTo>
                    <a:pt x="34" y="18"/>
                  </a:lnTo>
                  <a:lnTo>
                    <a:pt x="31" y="21"/>
                  </a:lnTo>
                  <a:lnTo>
                    <a:pt x="34" y="22"/>
                  </a:lnTo>
                  <a:lnTo>
                    <a:pt x="34" y="18"/>
                  </a:lnTo>
                  <a:close/>
                  <a:moveTo>
                    <a:pt x="58" y="18"/>
                  </a:moveTo>
                  <a:cubicBezTo>
                    <a:pt x="61" y="18"/>
                    <a:pt x="63" y="19"/>
                    <a:pt x="65" y="20"/>
                  </a:cubicBezTo>
                  <a:cubicBezTo>
                    <a:pt x="67" y="21"/>
                    <a:pt x="67" y="23"/>
                    <a:pt x="67" y="26"/>
                  </a:cubicBezTo>
                  <a:cubicBezTo>
                    <a:pt x="67" y="27"/>
                    <a:pt x="67" y="28"/>
                    <a:pt x="66" y="29"/>
                  </a:cubicBezTo>
                  <a:cubicBezTo>
                    <a:pt x="66" y="30"/>
                    <a:pt x="65" y="30"/>
                    <a:pt x="65" y="31"/>
                  </a:cubicBezTo>
                  <a:cubicBezTo>
                    <a:pt x="64" y="32"/>
                    <a:pt x="62" y="32"/>
                    <a:pt x="61" y="32"/>
                  </a:cubicBezTo>
                  <a:cubicBezTo>
                    <a:pt x="60" y="32"/>
                    <a:pt x="58" y="32"/>
                    <a:pt x="56" y="32"/>
                  </a:cubicBezTo>
                  <a:lnTo>
                    <a:pt x="49" y="32"/>
                  </a:lnTo>
                  <a:lnTo>
                    <a:pt x="49" y="29"/>
                  </a:lnTo>
                  <a:lnTo>
                    <a:pt x="50" y="29"/>
                  </a:lnTo>
                  <a:cubicBezTo>
                    <a:pt x="50" y="29"/>
                    <a:pt x="50" y="29"/>
                    <a:pt x="50" y="29"/>
                  </a:cubicBezTo>
                  <a:cubicBezTo>
                    <a:pt x="50" y="29"/>
                    <a:pt x="51" y="29"/>
                    <a:pt x="51" y="29"/>
                  </a:cubicBezTo>
                  <a:cubicBezTo>
                    <a:pt x="51" y="29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lnTo>
                    <a:pt x="51" y="22"/>
                  </a:ln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21"/>
                    <a:pt x="50" y="21"/>
                    <a:pt x="50" y="21"/>
                  </a:cubicBezTo>
                  <a:lnTo>
                    <a:pt x="49" y="21"/>
                  </a:lnTo>
                  <a:lnTo>
                    <a:pt x="49" y="18"/>
                  </a:lnTo>
                  <a:lnTo>
                    <a:pt x="58" y="18"/>
                  </a:lnTo>
                  <a:close/>
                  <a:moveTo>
                    <a:pt x="56" y="28"/>
                  </a:move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9"/>
                    <a:pt x="56" y="29"/>
                    <a:pt x="57" y="29"/>
                  </a:cubicBezTo>
                  <a:cubicBezTo>
                    <a:pt x="57" y="29"/>
                    <a:pt x="57" y="29"/>
                    <a:pt x="57" y="29"/>
                  </a:cubicBezTo>
                  <a:lnTo>
                    <a:pt x="58" y="29"/>
                  </a:lnTo>
                  <a:cubicBezTo>
                    <a:pt x="59" y="29"/>
                    <a:pt x="60" y="29"/>
                    <a:pt x="60" y="28"/>
                  </a:cubicBezTo>
                  <a:cubicBezTo>
                    <a:pt x="60" y="28"/>
                    <a:pt x="60" y="27"/>
                    <a:pt x="60" y="26"/>
                  </a:cubicBezTo>
                  <a:lnTo>
                    <a:pt x="60" y="25"/>
                  </a:lnTo>
                  <a:cubicBezTo>
                    <a:pt x="60" y="24"/>
                    <a:pt x="60" y="23"/>
                    <a:pt x="60" y="23"/>
                  </a:cubicBezTo>
                  <a:cubicBezTo>
                    <a:pt x="60" y="22"/>
                    <a:pt x="59" y="22"/>
                    <a:pt x="58" y="22"/>
                  </a:cubicBezTo>
                  <a:cubicBezTo>
                    <a:pt x="57" y="21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lnTo>
                    <a:pt x="56" y="28"/>
                  </a:lnTo>
                  <a:close/>
                  <a:moveTo>
                    <a:pt x="74" y="28"/>
                  </a:moveTo>
                  <a:lnTo>
                    <a:pt x="75" y="28"/>
                  </a:ln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6" y="28"/>
                    <a:pt x="76" y="28"/>
                  </a:cubicBezTo>
                  <a:cubicBezTo>
                    <a:pt x="76" y="28"/>
                    <a:pt x="76" y="28"/>
                    <a:pt x="76" y="27"/>
                  </a:cubicBezTo>
                  <a:lnTo>
                    <a:pt x="74" y="21"/>
                  </a:lnTo>
                  <a:cubicBezTo>
                    <a:pt x="74" y="20"/>
                    <a:pt x="74" y="20"/>
                    <a:pt x="74" y="20"/>
                  </a:cubicBezTo>
                  <a:cubicBezTo>
                    <a:pt x="73" y="20"/>
                    <a:pt x="73" y="20"/>
                    <a:pt x="73" y="20"/>
                  </a:cubicBezTo>
                  <a:lnTo>
                    <a:pt x="72" y="20"/>
                  </a:lnTo>
                  <a:lnTo>
                    <a:pt x="71" y="18"/>
                  </a:lnTo>
                  <a:lnTo>
                    <a:pt x="85" y="14"/>
                  </a:lnTo>
                  <a:lnTo>
                    <a:pt x="87" y="18"/>
                  </a:lnTo>
                  <a:lnTo>
                    <a:pt x="84" y="19"/>
                  </a:lnTo>
                  <a:lnTo>
                    <a:pt x="84" y="18"/>
                  </a:lnTo>
                  <a:cubicBezTo>
                    <a:pt x="83" y="18"/>
                    <a:pt x="83" y="18"/>
                    <a:pt x="83" y="18"/>
                  </a:cubicBezTo>
                  <a:cubicBezTo>
                    <a:pt x="83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lnTo>
                    <a:pt x="79" y="19"/>
                  </a:lnTo>
                  <a:lnTo>
                    <a:pt x="80" y="21"/>
                  </a:lnTo>
                  <a:lnTo>
                    <a:pt x="84" y="20"/>
                  </a:lnTo>
                  <a:lnTo>
                    <a:pt x="85" y="23"/>
                  </a:lnTo>
                  <a:lnTo>
                    <a:pt x="81" y="24"/>
                  </a:lnTo>
                  <a:lnTo>
                    <a:pt x="82" y="26"/>
                  </a:lnTo>
                  <a:lnTo>
                    <a:pt x="84" y="25"/>
                  </a:lnTo>
                  <a:cubicBezTo>
                    <a:pt x="84" y="25"/>
                    <a:pt x="84" y="25"/>
                    <a:pt x="84" y="25"/>
                  </a:cubicBezTo>
                  <a:cubicBezTo>
                    <a:pt x="84" y="25"/>
                    <a:pt x="84" y="25"/>
                    <a:pt x="85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5" y="24"/>
                    <a:pt x="85" y="24"/>
                    <a:pt x="85" y="24"/>
                  </a:cubicBezTo>
                  <a:lnTo>
                    <a:pt x="86" y="23"/>
                  </a:lnTo>
                  <a:lnTo>
                    <a:pt x="88" y="22"/>
                  </a:lnTo>
                  <a:lnTo>
                    <a:pt x="89" y="27"/>
                  </a:lnTo>
                  <a:lnTo>
                    <a:pt x="75" y="31"/>
                  </a:lnTo>
                  <a:lnTo>
                    <a:pt x="74" y="28"/>
                  </a:lnTo>
                  <a:close/>
                  <a:moveTo>
                    <a:pt x="96" y="8"/>
                  </a:moveTo>
                  <a:lnTo>
                    <a:pt x="102" y="11"/>
                  </a:lnTo>
                  <a:lnTo>
                    <a:pt x="102" y="5"/>
                  </a:lnTo>
                  <a:lnTo>
                    <a:pt x="109" y="0"/>
                  </a:lnTo>
                  <a:lnTo>
                    <a:pt x="110" y="2"/>
                  </a:lnTo>
                  <a:lnTo>
                    <a:pt x="109" y="3"/>
                  </a:lnTo>
                  <a:cubicBezTo>
                    <a:pt x="109" y="3"/>
                    <a:pt x="109" y="3"/>
                    <a:pt x="109" y="4"/>
                  </a:cubicBezTo>
                  <a:cubicBezTo>
                    <a:pt x="109" y="4"/>
                    <a:pt x="109" y="4"/>
                    <a:pt x="109" y="4"/>
                  </a:cubicBezTo>
                  <a:lnTo>
                    <a:pt x="113" y="10"/>
                  </a:lnTo>
                  <a:cubicBezTo>
                    <a:pt x="113" y="10"/>
                    <a:pt x="113" y="10"/>
                    <a:pt x="113" y="10"/>
                  </a:cubicBezTo>
                  <a:cubicBezTo>
                    <a:pt x="114" y="10"/>
                    <a:pt x="114" y="10"/>
                    <a:pt x="114" y="10"/>
                  </a:cubicBezTo>
                  <a:lnTo>
                    <a:pt x="115" y="9"/>
                  </a:lnTo>
                  <a:lnTo>
                    <a:pt x="116" y="12"/>
                  </a:lnTo>
                  <a:lnTo>
                    <a:pt x="109" y="17"/>
                  </a:lnTo>
                  <a:lnTo>
                    <a:pt x="107" y="15"/>
                  </a:lnTo>
                  <a:lnTo>
                    <a:pt x="108" y="14"/>
                  </a:lnTo>
                  <a:cubicBezTo>
                    <a:pt x="108" y="14"/>
                    <a:pt x="108" y="14"/>
                    <a:pt x="108" y="14"/>
                  </a:cubicBezTo>
                  <a:cubicBezTo>
                    <a:pt x="108" y="14"/>
                    <a:pt x="108" y="13"/>
                    <a:pt x="108" y="13"/>
                  </a:cubicBezTo>
                  <a:lnTo>
                    <a:pt x="106" y="9"/>
                  </a:lnTo>
                  <a:lnTo>
                    <a:pt x="106" y="16"/>
                  </a:lnTo>
                  <a:lnTo>
                    <a:pt x="104" y="18"/>
                  </a:lnTo>
                  <a:lnTo>
                    <a:pt x="98" y="15"/>
                  </a:lnTo>
                  <a:lnTo>
                    <a:pt x="97" y="15"/>
                  </a:lnTo>
                  <a:lnTo>
                    <a:pt x="100" y="19"/>
                  </a:lnTo>
                  <a:cubicBezTo>
                    <a:pt x="100" y="19"/>
                    <a:pt x="100" y="19"/>
                    <a:pt x="101" y="19"/>
                  </a:cubicBezTo>
                  <a:cubicBezTo>
                    <a:pt x="101" y="19"/>
                    <a:pt x="101" y="19"/>
                    <a:pt x="101" y="19"/>
                  </a:cubicBezTo>
                  <a:lnTo>
                    <a:pt x="102" y="18"/>
                  </a:lnTo>
                  <a:lnTo>
                    <a:pt x="103" y="21"/>
                  </a:lnTo>
                  <a:lnTo>
                    <a:pt x="98" y="24"/>
                  </a:lnTo>
                  <a:lnTo>
                    <a:pt x="96" y="22"/>
                  </a:lnTo>
                  <a:lnTo>
                    <a:pt x="97" y="22"/>
                  </a:lnTo>
                  <a:cubicBezTo>
                    <a:pt x="97" y="21"/>
                    <a:pt x="97" y="21"/>
                    <a:pt x="98" y="21"/>
                  </a:cubicBezTo>
                  <a:cubicBezTo>
                    <a:pt x="98" y="21"/>
                    <a:pt x="97" y="21"/>
                    <a:pt x="97" y="20"/>
                  </a:cubicBezTo>
                  <a:lnTo>
                    <a:pt x="93" y="15"/>
                  </a:lnTo>
                  <a:cubicBezTo>
                    <a:pt x="93" y="14"/>
                    <a:pt x="93" y="14"/>
                    <a:pt x="93" y="14"/>
                  </a:cubicBezTo>
                  <a:cubicBezTo>
                    <a:pt x="93" y="14"/>
                    <a:pt x="93" y="14"/>
                    <a:pt x="92" y="15"/>
                  </a:cubicBezTo>
                  <a:lnTo>
                    <a:pt x="90" y="13"/>
                  </a:lnTo>
                  <a:lnTo>
                    <a:pt x="96" y="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101780" tIns="50892" rIns="101780" bIns="50892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63" name="Group 404"/>
            <p:cNvGrpSpPr>
              <a:grpSpLocks/>
            </p:cNvGrpSpPr>
            <p:nvPr/>
          </p:nvGrpSpPr>
          <p:grpSpPr bwMode="auto">
            <a:xfrm>
              <a:off x="9740375" y="139769"/>
              <a:ext cx="399990" cy="272794"/>
              <a:chOff x="4423" y="1252"/>
              <a:chExt cx="1453" cy="1182"/>
            </a:xfrm>
          </p:grpSpPr>
          <p:sp>
            <p:nvSpPr>
              <p:cNvPr id="66" name="Freeform 405"/>
              <p:cNvSpPr>
                <a:spLocks noEditPoints="1"/>
              </p:cNvSpPr>
              <p:nvPr/>
            </p:nvSpPr>
            <p:spPr bwMode="auto">
              <a:xfrm>
                <a:off x="4421" y="1250"/>
                <a:ext cx="1455" cy="1126"/>
              </a:xfrm>
              <a:custGeom>
                <a:avLst/>
                <a:gdLst>
                  <a:gd name="T0" fmla="*/ 2147483647 w 127"/>
                  <a:gd name="T1" fmla="*/ 2147483647 h 98"/>
                  <a:gd name="T2" fmla="*/ 2147483647 w 127"/>
                  <a:gd name="T3" fmla="*/ 2147483647 h 98"/>
                  <a:gd name="T4" fmla="*/ 2147483647 w 127"/>
                  <a:gd name="T5" fmla="*/ 2147483647 h 98"/>
                  <a:gd name="T6" fmla="*/ 2147483647 w 127"/>
                  <a:gd name="T7" fmla="*/ 2147483647 h 98"/>
                  <a:gd name="T8" fmla="*/ 2147483647 w 127"/>
                  <a:gd name="T9" fmla="*/ 0 h 98"/>
                  <a:gd name="T10" fmla="*/ 2147483647 w 127"/>
                  <a:gd name="T11" fmla="*/ 2147483647 h 98"/>
                  <a:gd name="T12" fmla="*/ 2147483647 w 127"/>
                  <a:gd name="T13" fmla="*/ 2147483647 h 98"/>
                  <a:gd name="T14" fmla="*/ 2147483647 w 127"/>
                  <a:gd name="T15" fmla="*/ 2147483647 h 98"/>
                  <a:gd name="T16" fmla="*/ 2147483647 w 127"/>
                  <a:gd name="T17" fmla="*/ 2147483647 h 98"/>
                  <a:gd name="T18" fmla="*/ 2147483647 w 127"/>
                  <a:gd name="T19" fmla="*/ 2147483647 h 98"/>
                  <a:gd name="T20" fmla="*/ 2147483647 w 127"/>
                  <a:gd name="T21" fmla="*/ 2147483647 h 98"/>
                  <a:gd name="T22" fmla="*/ 0 w 127"/>
                  <a:gd name="T23" fmla="*/ 2147483647 h 98"/>
                  <a:gd name="T24" fmla="*/ 2147483647 w 127"/>
                  <a:gd name="T25" fmla="*/ 0 h 98"/>
                  <a:gd name="T26" fmla="*/ 2147483647 w 127"/>
                  <a:gd name="T27" fmla="*/ 2147483647 h 9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7"/>
                  <a:gd name="T43" fmla="*/ 0 h 98"/>
                  <a:gd name="T44" fmla="*/ 127 w 127"/>
                  <a:gd name="T45" fmla="*/ 98 h 9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7" h="98">
                    <a:moveTo>
                      <a:pt x="111" y="89"/>
                    </a:moveTo>
                    <a:cubicBezTo>
                      <a:pt x="108" y="93"/>
                      <a:pt x="104" y="96"/>
                      <a:pt x="100" y="98"/>
                    </a:cubicBezTo>
                    <a:cubicBezTo>
                      <a:pt x="113" y="88"/>
                      <a:pt x="122" y="71"/>
                      <a:pt x="122" y="53"/>
                    </a:cubicBezTo>
                    <a:cubicBezTo>
                      <a:pt x="122" y="35"/>
                      <a:pt x="113" y="19"/>
                      <a:pt x="100" y="8"/>
                    </a:cubicBezTo>
                    <a:lnTo>
                      <a:pt x="104" y="0"/>
                    </a:lnTo>
                    <a:cubicBezTo>
                      <a:pt x="118" y="11"/>
                      <a:pt x="127" y="29"/>
                      <a:pt x="127" y="48"/>
                    </a:cubicBezTo>
                    <a:cubicBezTo>
                      <a:pt x="127" y="64"/>
                      <a:pt x="121" y="78"/>
                      <a:pt x="111" y="89"/>
                    </a:cubicBezTo>
                    <a:close/>
                    <a:moveTo>
                      <a:pt x="27" y="8"/>
                    </a:moveTo>
                    <a:cubicBezTo>
                      <a:pt x="14" y="19"/>
                      <a:pt x="5" y="35"/>
                      <a:pt x="5" y="53"/>
                    </a:cubicBezTo>
                    <a:cubicBezTo>
                      <a:pt x="5" y="71"/>
                      <a:pt x="14" y="88"/>
                      <a:pt x="27" y="98"/>
                    </a:cubicBezTo>
                    <a:cubicBezTo>
                      <a:pt x="23" y="96"/>
                      <a:pt x="19" y="93"/>
                      <a:pt x="16" y="89"/>
                    </a:cubicBezTo>
                    <a:cubicBezTo>
                      <a:pt x="6" y="78"/>
                      <a:pt x="0" y="64"/>
                      <a:pt x="0" y="48"/>
                    </a:cubicBezTo>
                    <a:cubicBezTo>
                      <a:pt x="0" y="29"/>
                      <a:pt x="9" y="11"/>
                      <a:pt x="23" y="0"/>
                    </a:cubicBezTo>
                    <a:lnTo>
                      <a:pt x="27" y="8"/>
                    </a:lnTo>
                    <a:close/>
                  </a:path>
                </a:pathLst>
              </a:custGeom>
              <a:solidFill>
                <a:srgbClr val="FFFFFF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Freeform 406"/>
              <p:cNvSpPr>
                <a:spLocks noEditPoints="1"/>
              </p:cNvSpPr>
              <p:nvPr/>
            </p:nvSpPr>
            <p:spPr bwMode="auto">
              <a:xfrm>
                <a:off x="4474" y="1330"/>
                <a:ext cx="1339" cy="1086"/>
              </a:xfrm>
              <a:custGeom>
                <a:avLst/>
                <a:gdLst>
                  <a:gd name="T0" fmla="*/ 2147483647 w 117"/>
                  <a:gd name="T1" fmla="*/ 2147483647 h 94"/>
                  <a:gd name="T2" fmla="*/ 2147483647 w 117"/>
                  <a:gd name="T3" fmla="*/ 2147483647 h 94"/>
                  <a:gd name="T4" fmla="*/ 2147483647 w 117"/>
                  <a:gd name="T5" fmla="*/ 2147483647 h 94"/>
                  <a:gd name="T6" fmla="*/ 2147483647 w 117"/>
                  <a:gd name="T7" fmla="*/ 2147483647 h 94"/>
                  <a:gd name="T8" fmla="*/ 2147483647 w 117"/>
                  <a:gd name="T9" fmla="*/ 0 h 94"/>
                  <a:gd name="T10" fmla="*/ 2147483647 w 117"/>
                  <a:gd name="T11" fmla="*/ 2147483647 h 94"/>
                  <a:gd name="T12" fmla="*/ 2147483647 w 117"/>
                  <a:gd name="T13" fmla="*/ 2147483647 h 94"/>
                  <a:gd name="T14" fmla="*/ 2147483647 w 117"/>
                  <a:gd name="T15" fmla="*/ 2147483647 h 94"/>
                  <a:gd name="T16" fmla="*/ 2147483647 w 117"/>
                  <a:gd name="T17" fmla="*/ 2147483647 h 94"/>
                  <a:gd name="T18" fmla="*/ 2147483647 w 117"/>
                  <a:gd name="T19" fmla="*/ 2147483647 h 94"/>
                  <a:gd name="T20" fmla="*/ 2147483647 w 117"/>
                  <a:gd name="T21" fmla="*/ 2147483647 h 94"/>
                  <a:gd name="T22" fmla="*/ 0 w 117"/>
                  <a:gd name="T23" fmla="*/ 2147483647 h 94"/>
                  <a:gd name="T24" fmla="*/ 2147483647 w 117"/>
                  <a:gd name="T25" fmla="*/ 0 h 94"/>
                  <a:gd name="T26" fmla="*/ 2147483647 w 117"/>
                  <a:gd name="T27" fmla="*/ 2147483647 h 9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7"/>
                  <a:gd name="T43" fmla="*/ 0 h 94"/>
                  <a:gd name="T44" fmla="*/ 117 w 117"/>
                  <a:gd name="T45" fmla="*/ 94 h 9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7" h="94">
                    <a:moveTo>
                      <a:pt x="95" y="90"/>
                    </a:moveTo>
                    <a:cubicBezTo>
                      <a:pt x="93" y="92"/>
                      <a:pt x="91" y="93"/>
                      <a:pt x="88" y="94"/>
                    </a:cubicBezTo>
                    <a:cubicBezTo>
                      <a:pt x="102" y="84"/>
                      <a:pt x="111" y="68"/>
                      <a:pt x="111" y="50"/>
                    </a:cubicBezTo>
                    <a:cubicBezTo>
                      <a:pt x="111" y="34"/>
                      <a:pt x="103" y="18"/>
                      <a:pt x="91" y="9"/>
                    </a:cubicBezTo>
                    <a:lnTo>
                      <a:pt x="95" y="0"/>
                    </a:lnTo>
                    <a:cubicBezTo>
                      <a:pt x="108" y="11"/>
                      <a:pt x="117" y="27"/>
                      <a:pt x="117" y="45"/>
                    </a:cubicBezTo>
                    <a:cubicBezTo>
                      <a:pt x="117" y="63"/>
                      <a:pt x="108" y="80"/>
                      <a:pt x="95" y="90"/>
                    </a:cubicBezTo>
                    <a:close/>
                    <a:moveTo>
                      <a:pt x="26" y="9"/>
                    </a:moveTo>
                    <a:cubicBezTo>
                      <a:pt x="14" y="19"/>
                      <a:pt x="6" y="34"/>
                      <a:pt x="6" y="50"/>
                    </a:cubicBezTo>
                    <a:cubicBezTo>
                      <a:pt x="6" y="68"/>
                      <a:pt x="15" y="84"/>
                      <a:pt x="29" y="94"/>
                    </a:cubicBezTo>
                    <a:cubicBezTo>
                      <a:pt x="26" y="93"/>
                      <a:pt x="24" y="92"/>
                      <a:pt x="22" y="90"/>
                    </a:cubicBezTo>
                    <a:cubicBezTo>
                      <a:pt x="9" y="80"/>
                      <a:pt x="0" y="63"/>
                      <a:pt x="0" y="45"/>
                    </a:cubicBezTo>
                    <a:cubicBezTo>
                      <a:pt x="0" y="27"/>
                      <a:pt x="9" y="11"/>
                      <a:pt x="22" y="0"/>
                    </a:cubicBezTo>
                    <a:lnTo>
                      <a:pt x="26" y="9"/>
                    </a:lnTo>
                    <a:close/>
                  </a:path>
                </a:pathLst>
              </a:custGeom>
              <a:solidFill>
                <a:srgbClr val="0074C5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Freeform 407"/>
              <p:cNvSpPr>
                <a:spLocks noEditPoints="1"/>
              </p:cNvSpPr>
              <p:nvPr/>
            </p:nvSpPr>
            <p:spPr bwMode="auto">
              <a:xfrm>
                <a:off x="4537" y="1434"/>
                <a:ext cx="1204" cy="1000"/>
              </a:xfrm>
              <a:custGeom>
                <a:avLst/>
                <a:gdLst>
                  <a:gd name="T0" fmla="*/ 2147483647 w 105"/>
                  <a:gd name="T1" fmla="*/ 2147483647 h 87"/>
                  <a:gd name="T2" fmla="*/ 2147483647 w 105"/>
                  <a:gd name="T3" fmla="*/ 2147483647 h 87"/>
                  <a:gd name="T4" fmla="*/ 2147483647 w 105"/>
                  <a:gd name="T5" fmla="*/ 2147483647 h 87"/>
                  <a:gd name="T6" fmla="*/ 2147483647 w 105"/>
                  <a:gd name="T7" fmla="*/ 2147483647 h 87"/>
                  <a:gd name="T8" fmla="*/ 2147483647 w 105"/>
                  <a:gd name="T9" fmla="*/ 0 h 87"/>
                  <a:gd name="T10" fmla="*/ 2147483647 w 105"/>
                  <a:gd name="T11" fmla="*/ 2147483647 h 87"/>
                  <a:gd name="T12" fmla="*/ 2147483647 w 105"/>
                  <a:gd name="T13" fmla="*/ 2147483647 h 87"/>
                  <a:gd name="T14" fmla="*/ 2147483647 w 105"/>
                  <a:gd name="T15" fmla="*/ 2147483647 h 87"/>
                  <a:gd name="T16" fmla="*/ 2147483647 w 105"/>
                  <a:gd name="T17" fmla="*/ 2147483647 h 87"/>
                  <a:gd name="T18" fmla="*/ 2147483647 w 105"/>
                  <a:gd name="T19" fmla="*/ 2147483647 h 87"/>
                  <a:gd name="T20" fmla="*/ 2147483647 w 105"/>
                  <a:gd name="T21" fmla="*/ 2147483647 h 87"/>
                  <a:gd name="T22" fmla="*/ 0 w 105"/>
                  <a:gd name="T23" fmla="*/ 2147483647 h 87"/>
                  <a:gd name="T24" fmla="*/ 2147483647 w 105"/>
                  <a:gd name="T25" fmla="*/ 0 h 87"/>
                  <a:gd name="T26" fmla="*/ 2147483647 w 105"/>
                  <a:gd name="T27" fmla="*/ 2147483647 h 8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05"/>
                  <a:gd name="T43" fmla="*/ 0 h 87"/>
                  <a:gd name="T44" fmla="*/ 105 w 105"/>
                  <a:gd name="T45" fmla="*/ 87 h 8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05" h="87">
                    <a:moveTo>
                      <a:pt x="82" y="85"/>
                    </a:moveTo>
                    <a:cubicBezTo>
                      <a:pt x="81" y="86"/>
                      <a:pt x="79" y="86"/>
                      <a:pt x="78" y="87"/>
                    </a:cubicBezTo>
                    <a:cubicBezTo>
                      <a:pt x="91" y="79"/>
                      <a:pt x="100" y="64"/>
                      <a:pt x="100" y="47"/>
                    </a:cubicBezTo>
                    <a:cubicBezTo>
                      <a:pt x="100" y="31"/>
                      <a:pt x="93" y="17"/>
                      <a:pt x="81" y="8"/>
                    </a:cubicBezTo>
                    <a:lnTo>
                      <a:pt x="85" y="0"/>
                    </a:lnTo>
                    <a:cubicBezTo>
                      <a:pt x="97" y="9"/>
                      <a:pt x="105" y="25"/>
                      <a:pt x="105" y="41"/>
                    </a:cubicBezTo>
                    <a:cubicBezTo>
                      <a:pt x="105" y="59"/>
                      <a:pt x="96" y="75"/>
                      <a:pt x="82" y="85"/>
                    </a:cubicBezTo>
                    <a:close/>
                    <a:moveTo>
                      <a:pt x="24" y="8"/>
                    </a:moveTo>
                    <a:cubicBezTo>
                      <a:pt x="12" y="17"/>
                      <a:pt x="5" y="31"/>
                      <a:pt x="5" y="47"/>
                    </a:cubicBezTo>
                    <a:cubicBezTo>
                      <a:pt x="5" y="64"/>
                      <a:pt x="14" y="79"/>
                      <a:pt x="27" y="87"/>
                    </a:cubicBezTo>
                    <a:cubicBezTo>
                      <a:pt x="26" y="86"/>
                      <a:pt x="24" y="86"/>
                      <a:pt x="23" y="85"/>
                    </a:cubicBezTo>
                    <a:cubicBezTo>
                      <a:pt x="9" y="75"/>
                      <a:pt x="0" y="59"/>
                      <a:pt x="0" y="41"/>
                    </a:cubicBezTo>
                    <a:cubicBezTo>
                      <a:pt x="0" y="25"/>
                      <a:pt x="8" y="10"/>
                      <a:pt x="20" y="0"/>
                    </a:cubicBezTo>
                    <a:lnTo>
                      <a:pt x="24" y="8"/>
                    </a:lnTo>
                    <a:close/>
                  </a:path>
                </a:pathLst>
              </a:custGeom>
              <a:solidFill>
                <a:srgbClr val="EB3D00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4" name="Oval 408"/>
            <p:cNvSpPr>
              <a:spLocks noChangeArrowheads="1"/>
            </p:cNvSpPr>
            <p:nvPr/>
          </p:nvSpPr>
          <p:spPr bwMode="auto">
            <a:xfrm>
              <a:off x="10180281" y="267857"/>
              <a:ext cx="34411" cy="29080"/>
            </a:xfrm>
            <a:prstGeom prst="ellipse">
              <a:avLst/>
            </a:prstGeom>
            <a:solidFill>
              <a:srgbClr val="FDFA0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Oval 409"/>
            <p:cNvSpPr>
              <a:spLocks noChangeArrowheads="1"/>
            </p:cNvSpPr>
            <p:nvPr/>
          </p:nvSpPr>
          <p:spPr bwMode="auto">
            <a:xfrm>
              <a:off x="9653660" y="265319"/>
              <a:ext cx="33034" cy="29080"/>
            </a:xfrm>
            <a:prstGeom prst="ellipse">
              <a:avLst/>
            </a:prstGeom>
            <a:solidFill>
              <a:srgbClr val="EFEC5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84" name="Прямоугольник 483"/>
          <p:cNvSpPr/>
          <p:nvPr/>
        </p:nvSpPr>
        <p:spPr>
          <a:xfrm>
            <a:off x="6530" y="732343"/>
            <a:ext cx="2887422" cy="2328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метеопараметров</a:t>
            </a:r>
          </a:p>
        </p:txBody>
      </p:sp>
      <p:sp>
        <p:nvSpPr>
          <p:cNvPr id="29" name="Text Box 2"/>
          <p:cNvSpPr txBox="1">
            <a:spLocks noChangeArrowheads="1"/>
          </p:cNvSpPr>
          <p:nvPr/>
        </p:nvSpPr>
        <p:spPr bwMode="auto">
          <a:xfrm>
            <a:off x="-7937" y="-117"/>
            <a:ext cx="12199937" cy="723106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55" tIns="38928" rIns="77855" bIns="38928" anchor="ctr"/>
          <a:lstStyle>
            <a:defPPr>
              <a:defRPr lang="ru-RU"/>
            </a:defPPr>
            <a:lvl1pPr algn="ctr" defTabSz="778206" fontAlgn="base">
              <a:spcBef>
                <a:spcPct val="0"/>
              </a:spcBef>
              <a:spcAft>
                <a:spcPct val="0"/>
              </a:spcAft>
              <a:defRPr sz="140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9626" defTabSz="779252" fontAlgn="base">
              <a:spcBef>
                <a:spcPct val="0"/>
              </a:spcBef>
              <a:spcAft>
                <a:spcPct val="0"/>
              </a:spcAft>
              <a:defRPr sz="1500"/>
            </a:lvl2pPr>
            <a:lvl3pPr marL="779252" defTabSz="779252" fontAlgn="base">
              <a:spcBef>
                <a:spcPct val="0"/>
              </a:spcBef>
              <a:spcAft>
                <a:spcPct val="0"/>
              </a:spcAft>
              <a:defRPr sz="1500"/>
            </a:lvl3pPr>
            <a:lvl4pPr marL="1168878" defTabSz="779252" fontAlgn="base">
              <a:spcBef>
                <a:spcPct val="0"/>
              </a:spcBef>
              <a:spcAft>
                <a:spcPct val="0"/>
              </a:spcAft>
              <a:defRPr sz="1500"/>
            </a:lvl4pPr>
            <a:lvl5pPr marL="1558503" defTabSz="779252" fontAlgn="base">
              <a:spcBef>
                <a:spcPct val="0"/>
              </a:spcBef>
              <a:spcAft>
                <a:spcPct val="0"/>
              </a:spcAft>
              <a:defRPr sz="1500"/>
            </a:lvl5pPr>
            <a:lvl6pPr marL="1948129" defTabSz="779252">
              <a:defRPr sz="1500"/>
            </a:lvl6pPr>
            <a:lvl7pPr marL="2337755" defTabSz="779252">
              <a:defRPr sz="1500"/>
            </a:lvl7pPr>
            <a:lvl8pPr marL="2727381" defTabSz="779252">
              <a:defRPr sz="1500"/>
            </a:lvl8pPr>
            <a:lvl9pPr marL="3117007" defTabSz="779252">
              <a:defRPr sz="1500"/>
            </a:lvl9pPr>
          </a:lstStyle>
          <a:p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РАСЧЕТ ПОСЛЕДСТВИЙ (МОДЕЛЬ) ПОДТОПЛЕНИЯ</a:t>
            </a:r>
            <a:endParaRPr lang="ru-RU" i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Х. ТРУДОБЕЛИКОВСКИЙ КРАСНОАРМЕЙСКОГО </a:t>
            </a:r>
            <a:r>
              <a:rPr lang="ru-RU" alt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 КРАСНОДАРСКОГО КРАЯ</a:t>
            </a:r>
          </a:p>
          <a:p>
            <a:r>
              <a:rPr lang="ru-RU" alt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 </a:t>
            </a:r>
            <a:r>
              <a:rPr lang="ru-RU" alt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13.02.2024</a:t>
            </a:r>
            <a:r>
              <a:rPr lang="ru-RU" alt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altLang="ru-RU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7" name="Прямоугольник 446"/>
          <p:cNvSpPr/>
          <p:nvPr/>
        </p:nvSpPr>
        <p:spPr>
          <a:xfrm>
            <a:off x="6531" y="2562550"/>
            <a:ext cx="2890236" cy="24072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5" tIns="60957" rIns="121915" bIns="60957" rtlCol="0" anchor="ctr"/>
          <a:lstStyle/>
          <a:p>
            <a:pPr algn="ctr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Карта высот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531" y="965174"/>
            <a:ext cx="2890237" cy="15973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4" name="Прямоугольник 513"/>
          <p:cNvSpPr/>
          <p:nvPr/>
        </p:nvSpPr>
        <p:spPr>
          <a:xfrm>
            <a:off x="6531" y="2807252"/>
            <a:ext cx="2890237" cy="15864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7" name="Text Box 97"/>
          <p:cNvSpPr txBox="1">
            <a:spLocks noChangeArrowheads="1"/>
          </p:cNvSpPr>
          <p:nvPr/>
        </p:nvSpPr>
        <p:spPr bwMode="auto">
          <a:xfrm>
            <a:off x="10109626" y="4153940"/>
            <a:ext cx="1888067" cy="326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0647" tIns="85325" rIns="170647" bIns="85325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defRPr/>
            </a:pPr>
            <a:r>
              <a:rPr lang="ru-RU" altLang="ru-RU" sz="1000" b="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Условные обозначения</a:t>
            </a:r>
          </a:p>
        </p:txBody>
      </p:sp>
      <p:sp>
        <p:nvSpPr>
          <p:cNvPr id="449" name="Text Box 97"/>
          <p:cNvSpPr txBox="1">
            <a:spLocks noChangeArrowheads="1"/>
          </p:cNvSpPr>
          <p:nvPr/>
        </p:nvSpPr>
        <p:spPr bwMode="auto">
          <a:xfrm>
            <a:off x="10243871" y="4786265"/>
            <a:ext cx="784436" cy="226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ru-RU" altLang="ru-RU" sz="1000" b="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altLang="ru-RU" sz="1000" b="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гидропост</a:t>
            </a:r>
            <a:endParaRPr lang="ru-RU" altLang="ru-RU" sz="1000" b="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0" name="AutoShape 9"/>
          <p:cNvSpPr>
            <a:spLocks noChangeArrowheads="1"/>
          </p:cNvSpPr>
          <p:nvPr/>
        </p:nvSpPr>
        <p:spPr bwMode="auto">
          <a:xfrm>
            <a:off x="10003135" y="4836257"/>
            <a:ext cx="169407" cy="126609"/>
          </a:xfrm>
          <a:prstGeom prst="triangle">
            <a:avLst>
              <a:gd name="adj" fmla="val 49991"/>
            </a:avLst>
          </a:prstGeom>
          <a:solidFill>
            <a:srgbClr val="00B05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253" tIns="45623" rIns="91253" bIns="45623" anchor="ctr"/>
          <a:lstStyle/>
          <a:p>
            <a:endParaRPr lang="ru-RU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1" name="Прямоугольник 450"/>
          <p:cNvSpPr/>
          <p:nvPr/>
        </p:nvSpPr>
        <p:spPr bwMode="auto">
          <a:xfrm>
            <a:off x="10013685" y="5068305"/>
            <a:ext cx="150282" cy="150284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2" name="Прямоугольник 451"/>
          <p:cNvSpPr/>
          <p:nvPr/>
        </p:nvSpPr>
        <p:spPr bwMode="auto">
          <a:xfrm>
            <a:off x="10013685" y="5287209"/>
            <a:ext cx="148167" cy="133349"/>
          </a:xfrm>
          <a:prstGeom prst="rect">
            <a:avLst/>
          </a:prstGeom>
          <a:solidFill>
            <a:srgbClr val="0000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3" name="Text Box 97"/>
          <p:cNvSpPr txBox="1">
            <a:spLocks noChangeArrowheads="1"/>
          </p:cNvSpPr>
          <p:nvPr/>
        </p:nvSpPr>
        <p:spPr bwMode="auto">
          <a:xfrm>
            <a:off x="10243871" y="5030151"/>
            <a:ext cx="887029" cy="226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ru-RU" altLang="ru-RU" sz="1000" b="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подтоплено</a:t>
            </a:r>
          </a:p>
        </p:txBody>
      </p:sp>
      <p:sp>
        <p:nvSpPr>
          <p:cNvPr id="454" name="Text Box 97"/>
          <p:cNvSpPr txBox="1">
            <a:spLocks noChangeArrowheads="1"/>
          </p:cNvSpPr>
          <p:nvPr/>
        </p:nvSpPr>
        <p:spPr bwMode="auto">
          <a:xfrm>
            <a:off x="10243871" y="5240587"/>
            <a:ext cx="1920966" cy="226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ru-RU" altLang="ru-RU" sz="1000" b="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прогнозируется подтопление</a:t>
            </a:r>
          </a:p>
        </p:txBody>
      </p:sp>
      <p:sp>
        <p:nvSpPr>
          <p:cNvPr id="455" name="Text Box 97"/>
          <p:cNvSpPr txBox="1">
            <a:spLocks noChangeArrowheads="1"/>
          </p:cNvSpPr>
          <p:nvPr/>
        </p:nvSpPr>
        <p:spPr bwMode="auto">
          <a:xfrm>
            <a:off x="10121848" y="5402788"/>
            <a:ext cx="1553737" cy="326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70627" tIns="85315" rIns="170627" bIns="85315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ru-RU" altLang="ru-RU" sz="1000" b="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зона подтопления</a:t>
            </a:r>
          </a:p>
        </p:txBody>
      </p:sp>
      <p:sp>
        <p:nvSpPr>
          <p:cNvPr id="456" name="Полилиния 455"/>
          <p:cNvSpPr/>
          <p:nvPr/>
        </p:nvSpPr>
        <p:spPr>
          <a:xfrm>
            <a:off x="10038143" y="5511832"/>
            <a:ext cx="148568" cy="108099"/>
          </a:xfrm>
          <a:custGeom>
            <a:avLst/>
            <a:gdLst>
              <a:gd name="connsiteX0" fmla="*/ 0 w 325925"/>
              <a:gd name="connsiteY0" fmla="*/ 73060 h 244640"/>
              <a:gd name="connsiteX1" fmla="*/ 0 w 325925"/>
              <a:gd name="connsiteY1" fmla="*/ 73060 h 244640"/>
              <a:gd name="connsiteX2" fmla="*/ 262551 w 325925"/>
              <a:gd name="connsiteY2" fmla="*/ 236022 h 244640"/>
              <a:gd name="connsiteX3" fmla="*/ 325925 w 325925"/>
              <a:gd name="connsiteY3" fmla="*/ 199808 h 244640"/>
              <a:gd name="connsiteX4" fmla="*/ 298764 w 325925"/>
              <a:gd name="connsiteY4" fmla="*/ 54953 h 244640"/>
              <a:gd name="connsiteX5" fmla="*/ 280657 w 325925"/>
              <a:gd name="connsiteY5" fmla="*/ 27792 h 244640"/>
              <a:gd name="connsiteX6" fmla="*/ 226337 w 325925"/>
              <a:gd name="connsiteY6" fmla="*/ 632 h 244640"/>
              <a:gd name="connsiteX7" fmla="*/ 81481 w 325925"/>
              <a:gd name="connsiteY7" fmla="*/ 27792 h 244640"/>
              <a:gd name="connsiteX8" fmla="*/ 45267 w 325925"/>
              <a:gd name="connsiteY8" fmla="*/ 73060 h 244640"/>
              <a:gd name="connsiteX9" fmla="*/ 0 w 325925"/>
              <a:gd name="connsiteY9" fmla="*/ 73060 h 244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5925" h="244640">
                <a:moveTo>
                  <a:pt x="0" y="73060"/>
                </a:moveTo>
                <a:lnTo>
                  <a:pt x="0" y="73060"/>
                </a:lnTo>
                <a:cubicBezTo>
                  <a:pt x="87517" y="127381"/>
                  <a:pt x="169897" y="191019"/>
                  <a:pt x="262551" y="236022"/>
                </a:cubicBezTo>
                <a:cubicBezTo>
                  <a:pt x="314355" y="261184"/>
                  <a:pt x="317268" y="225779"/>
                  <a:pt x="325925" y="199808"/>
                </a:cubicBezTo>
                <a:cubicBezTo>
                  <a:pt x="322739" y="167949"/>
                  <a:pt x="321574" y="89169"/>
                  <a:pt x="298764" y="54953"/>
                </a:cubicBezTo>
                <a:cubicBezTo>
                  <a:pt x="292728" y="45899"/>
                  <a:pt x="288351" y="35486"/>
                  <a:pt x="280657" y="27792"/>
                </a:cubicBezTo>
                <a:cubicBezTo>
                  <a:pt x="263107" y="10241"/>
                  <a:pt x="248428" y="7995"/>
                  <a:pt x="226337" y="632"/>
                </a:cubicBezTo>
                <a:cubicBezTo>
                  <a:pt x="205508" y="2234"/>
                  <a:pt x="111594" y="-9850"/>
                  <a:pt x="81481" y="27792"/>
                </a:cubicBezTo>
                <a:cubicBezTo>
                  <a:pt x="46674" y="71301"/>
                  <a:pt x="105810" y="42789"/>
                  <a:pt x="45267" y="73060"/>
                </a:cubicBezTo>
                <a:cubicBezTo>
                  <a:pt x="36731" y="77328"/>
                  <a:pt x="7544" y="73060"/>
                  <a:pt x="0" y="73060"/>
                </a:cubicBezTo>
                <a:close/>
              </a:path>
            </a:pathLst>
          </a:custGeom>
          <a:solidFill>
            <a:srgbClr val="00B0F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7" name="TextBox 5"/>
          <p:cNvSpPr txBox="1">
            <a:spLocks noChangeArrowheads="1"/>
          </p:cNvSpPr>
          <p:nvPr/>
        </p:nvSpPr>
        <p:spPr bwMode="auto">
          <a:xfrm>
            <a:off x="10944336" y="4531557"/>
            <a:ext cx="1154718" cy="23866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1980" rIns="0" bIns="4198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населенный пункт</a:t>
            </a:r>
          </a:p>
        </p:txBody>
      </p:sp>
      <p:sp>
        <p:nvSpPr>
          <p:cNvPr id="458" name="Прямоугольная выноска 457"/>
          <p:cNvSpPr>
            <a:spLocks noChangeArrowheads="1"/>
          </p:cNvSpPr>
          <p:nvPr/>
        </p:nvSpPr>
        <p:spPr bwMode="auto">
          <a:xfrm>
            <a:off x="10027366" y="4560929"/>
            <a:ext cx="840577" cy="203664"/>
          </a:xfrm>
          <a:prstGeom prst="wedgeRectCallout">
            <a:avLst>
              <a:gd name="adj1" fmla="val -7762"/>
              <a:gd name="adj2" fmla="val -3969"/>
            </a:avLst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</p:spPr>
        <p:txBody>
          <a:bodyPr wrap="square" lIns="49289" tIns="24647" rIns="49289" bIns="24647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r>
              <a:rPr lang="ru-RU" altLang="ru-RU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Курджиново</a:t>
            </a:r>
            <a:endParaRPr lang="ru-RU" altLang="ru-RU" sz="1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59" name="Прямая соединительная линия 458"/>
          <p:cNvCxnSpPr/>
          <p:nvPr/>
        </p:nvCxnSpPr>
        <p:spPr>
          <a:xfrm>
            <a:off x="10035342" y="5749131"/>
            <a:ext cx="148568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0" name="Text Box 97"/>
          <p:cNvSpPr txBox="1">
            <a:spLocks noChangeArrowheads="1"/>
          </p:cNvSpPr>
          <p:nvPr/>
        </p:nvSpPr>
        <p:spPr bwMode="auto">
          <a:xfrm>
            <a:off x="10125167" y="5568996"/>
            <a:ext cx="2039670" cy="326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70627" tIns="85315" rIns="170627" bIns="85315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ru-RU" altLang="ru-RU" sz="1000" b="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подтопленные автодороги</a:t>
            </a:r>
          </a:p>
        </p:txBody>
      </p:sp>
      <p:cxnSp>
        <p:nvCxnSpPr>
          <p:cNvPr id="461" name="Прямая соединительная линия 460"/>
          <p:cNvCxnSpPr/>
          <p:nvPr/>
        </p:nvCxnSpPr>
        <p:spPr>
          <a:xfrm>
            <a:off x="10038007" y="5930853"/>
            <a:ext cx="14856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2" name="Text Box 97"/>
          <p:cNvSpPr txBox="1">
            <a:spLocks noChangeArrowheads="1"/>
          </p:cNvSpPr>
          <p:nvPr/>
        </p:nvSpPr>
        <p:spPr bwMode="auto">
          <a:xfrm>
            <a:off x="10127832" y="5750718"/>
            <a:ext cx="2039670" cy="326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70627" tIns="85315" rIns="170627" bIns="85315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ru-RU" altLang="ru-RU" sz="1000" b="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подтопленные ж/д пути</a:t>
            </a:r>
          </a:p>
        </p:txBody>
      </p:sp>
      <p:sp>
        <p:nvSpPr>
          <p:cNvPr id="437" name="Rectangle 8"/>
          <p:cNvSpPr>
            <a:spLocks noChangeArrowheads="1"/>
          </p:cNvSpPr>
          <p:nvPr/>
        </p:nvSpPr>
        <p:spPr bwMode="auto">
          <a:xfrm>
            <a:off x="1062192" y="3604866"/>
            <a:ext cx="1387550" cy="180308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square" lIns="41399" tIns="20702" rIns="41399" bIns="20702">
            <a:spAutoFit/>
          </a:bodyPr>
          <a:lstStyle>
            <a:defPPr>
              <a:defRPr lang="ru-RU"/>
            </a:defPPr>
            <a:lvl1pPr algn="l" defTabSz="684213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341313" indent="115888" algn="l" defTabSz="684213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684213" indent="230188" algn="l" defTabSz="684213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027113" indent="344488" algn="l" defTabSz="684213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370013" indent="458788" algn="l" defTabSz="684213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ru-RU" altLang="ru-RU" sz="9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х. </a:t>
            </a:r>
            <a:r>
              <a:rPr lang="ru-RU" altLang="ru-RU" sz="9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Трудобеликовский</a:t>
            </a:r>
            <a:endParaRPr lang="ru-RU" altLang="ru-RU" sz="9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40" name="Прямая со стрелкой 439"/>
          <p:cNvCxnSpPr>
            <a:cxnSpLocks/>
          </p:cNvCxnSpPr>
          <p:nvPr/>
        </p:nvCxnSpPr>
        <p:spPr>
          <a:xfrm flipH="1" flipV="1">
            <a:off x="7315200" y="5353882"/>
            <a:ext cx="843472" cy="349073"/>
          </a:xfrm>
          <a:prstGeom prst="straightConnector1">
            <a:avLst/>
          </a:prstGeom>
          <a:ln w="22225">
            <a:solidFill>
              <a:srgbClr val="181DF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1" name="TextBox 454"/>
          <p:cNvSpPr txBox="1"/>
          <p:nvPr/>
        </p:nvSpPr>
        <p:spPr>
          <a:xfrm rot="1324853">
            <a:off x="6853983" y="5026538"/>
            <a:ext cx="2039670" cy="534293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02405" tIns="51203" rIns="102405" bIns="51203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87903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b="1" dirty="0">
              <a:solidFill>
                <a:srgbClr val="181DF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88790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srgbClr val="181D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Р.  </a:t>
            </a:r>
            <a:r>
              <a:rPr lang="ru-RU" sz="1400" b="1" dirty="0" smtClean="0">
                <a:solidFill>
                  <a:srgbClr val="181D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Протока</a:t>
            </a:r>
            <a:endParaRPr lang="ru-RU" sz="1400" b="1" dirty="0">
              <a:solidFill>
                <a:srgbClr val="181DF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8" name="Рисунок 47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40" y="2808585"/>
            <a:ext cx="294928" cy="158223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82" name="Прямоугольник 481"/>
          <p:cNvSpPr/>
          <p:nvPr/>
        </p:nvSpPr>
        <p:spPr>
          <a:xfrm>
            <a:off x="5282377" y="2303970"/>
            <a:ext cx="1717075" cy="258579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948" tIns="52973" rIns="105948" bIns="52973"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х.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Трудобеликовский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20" name="Таблица 4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1404041"/>
              </p:ext>
            </p:extLst>
          </p:nvPr>
        </p:nvGraphicFramePr>
        <p:xfrm>
          <a:off x="10381980" y="2235915"/>
          <a:ext cx="1717074" cy="365760"/>
        </p:xfrm>
        <a:graphic>
          <a:graphicData uri="http://schemas.openxmlformats.org/drawingml/2006/table">
            <a:tbl>
              <a:tblPr/>
              <a:tblGrid>
                <a:gridCol w="17170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726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Гидропост</a:t>
                      </a:r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отсутствует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21" name="Прямоугольник 420"/>
          <p:cNvSpPr/>
          <p:nvPr/>
        </p:nvSpPr>
        <p:spPr bwMode="auto">
          <a:xfrm>
            <a:off x="6956976" y="4409327"/>
            <a:ext cx="58195" cy="5314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2" name="Прямоугольник 421"/>
          <p:cNvSpPr/>
          <p:nvPr/>
        </p:nvSpPr>
        <p:spPr bwMode="auto">
          <a:xfrm>
            <a:off x="7109376" y="4561727"/>
            <a:ext cx="58195" cy="5314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3" name="Прямоугольник 422"/>
          <p:cNvSpPr/>
          <p:nvPr/>
        </p:nvSpPr>
        <p:spPr bwMode="auto">
          <a:xfrm>
            <a:off x="7026364" y="4536368"/>
            <a:ext cx="58195" cy="5314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4" name="Прямоугольник 423"/>
          <p:cNvSpPr/>
          <p:nvPr/>
        </p:nvSpPr>
        <p:spPr bwMode="auto">
          <a:xfrm>
            <a:off x="7109376" y="4561727"/>
            <a:ext cx="58195" cy="5314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5" name="Прямоугольник 424"/>
          <p:cNvSpPr/>
          <p:nvPr/>
        </p:nvSpPr>
        <p:spPr bwMode="auto">
          <a:xfrm>
            <a:off x="7261776" y="4714127"/>
            <a:ext cx="58195" cy="5314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9" name="Прямоугольник 428"/>
          <p:cNvSpPr/>
          <p:nvPr/>
        </p:nvSpPr>
        <p:spPr bwMode="auto">
          <a:xfrm>
            <a:off x="7178764" y="4688768"/>
            <a:ext cx="58195" cy="5314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0" name="Прямоугольник 429"/>
          <p:cNvSpPr/>
          <p:nvPr/>
        </p:nvSpPr>
        <p:spPr bwMode="auto">
          <a:xfrm>
            <a:off x="6842668" y="4585536"/>
            <a:ext cx="58195" cy="5314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1" name="Прямоугольник 430"/>
          <p:cNvSpPr/>
          <p:nvPr/>
        </p:nvSpPr>
        <p:spPr bwMode="auto">
          <a:xfrm>
            <a:off x="6995068" y="4737936"/>
            <a:ext cx="58195" cy="5314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2" name="Прямоугольник 431"/>
          <p:cNvSpPr/>
          <p:nvPr/>
        </p:nvSpPr>
        <p:spPr bwMode="auto">
          <a:xfrm>
            <a:off x="6912056" y="4712577"/>
            <a:ext cx="58195" cy="5314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3" name="Прямоугольник 432"/>
          <p:cNvSpPr/>
          <p:nvPr/>
        </p:nvSpPr>
        <p:spPr bwMode="auto">
          <a:xfrm>
            <a:off x="7261776" y="4714127"/>
            <a:ext cx="58195" cy="5314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4" name="Прямоугольник 433"/>
          <p:cNvSpPr/>
          <p:nvPr/>
        </p:nvSpPr>
        <p:spPr bwMode="auto">
          <a:xfrm>
            <a:off x="7349036" y="4714127"/>
            <a:ext cx="58195" cy="5314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6" name="Прямоугольник 435"/>
          <p:cNvSpPr/>
          <p:nvPr/>
        </p:nvSpPr>
        <p:spPr bwMode="auto">
          <a:xfrm>
            <a:off x="7061559" y="4655137"/>
            <a:ext cx="58195" cy="5314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8" name="Прямоугольник 437"/>
          <p:cNvSpPr/>
          <p:nvPr/>
        </p:nvSpPr>
        <p:spPr bwMode="auto">
          <a:xfrm>
            <a:off x="7222638" y="4780364"/>
            <a:ext cx="58195" cy="5314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9" name="Прямоугольник 438"/>
          <p:cNvSpPr/>
          <p:nvPr/>
        </p:nvSpPr>
        <p:spPr bwMode="auto">
          <a:xfrm>
            <a:off x="7261776" y="4624321"/>
            <a:ext cx="58195" cy="5314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2" name="Прямоугольник 441"/>
          <p:cNvSpPr/>
          <p:nvPr/>
        </p:nvSpPr>
        <p:spPr bwMode="auto">
          <a:xfrm>
            <a:off x="7130085" y="4753794"/>
            <a:ext cx="58195" cy="5314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3" name="Прямоугольник 442"/>
          <p:cNvSpPr/>
          <p:nvPr/>
        </p:nvSpPr>
        <p:spPr bwMode="auto">
          <a:xfrm>
            <a:off x="7261776" y="4714127"/>
            <a:ext cx="58195" cy="5314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4" name="Прямоугольник 443"/>
          <p:cNvSpPr/>
          <p:nvPr/>
        </p:nvSpPr>
        <p:spPr bwMode="auto">
          <a:xfrm>
            <a:off x="7090656" y="4452487"/>
            <a:ext cx="58195" cy="5314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5" name="Прямоугольник 444"/>
          <p:cNvSpPr/>
          <p:nvPr/>
        </p:nvSpPr>
        <p:spPr bwMode="auto">
          <a:xfrm>
            <a:off x="6764441" y="4573220"/>
            <a:ext cx="58195" cy="5314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6" name="Прямоугольник 445"/>
          <p:cNvSpPr/>
          <p:nvPr/>
        </p:nvSpPr>
        <p:spPr bwMode="auto">
          <a:xfrm>
            <a:off x="7394123" y="4622375"/>
            <a:ext cx="58195" cy="5314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8" name="Прямоугольник 447"/>
          <p:cNvSpPr/>
          <p:nvPr/>
        </p:nvSpPr>
        <p:spPr bwMode="auto">
          <a:xfrm>
            <a:off x="6977256" y="4603518"/>
            <a:ext cx="58195" cy="5314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3" name="Прямоугольник 462"/>
          <p:cNvSpPr/>
          <p:nvPr/>
        </p:nvSpPr>
        <p:spPr bwMode="auto">
          <a:xfrm>
            <a:off x="7327132" y="4560929"/>
            <a:ext cx="58195" cy="5314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4" name="Прямоугольник 463"/>
          <p:cNvSpPr/>
          <p:nvPr/>
        </p:nvSpPr>
        <p:spPr bwMode="auto">
          <a:xfrm>
            <a:off x="7414176" y="4546650"/>
            <a:ext cx="58195" cy="5314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5" name="Прямоугольник 464"/>
          <p:cNvSpPr/>
          <p:nvPr/>
        </p:nvSpPr>
        <p:spPr bwMode="auto">
          <a:xfrm>
            <a:off x="7276165" y="4471046"/>
            <a:ext cx="58195" cy="5314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6" name="Прямоугольник 465"/>
          <p:cNvSpPr/>
          <p:nvPr/>
        </p:nvSpPr>
        <p:spPr bwMode="auto">
          <a:xfrm>
            <a:off x="7203581" y="4445427"/>
            <a:ext cx="58195" cy="5314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7" name="Прямоугольник 466"/>
          <p:cNvSpPr/>
          <p:nvPr/>
        </p:nvSpPr>
        <p:spPr bwMode="auto">
          <a:xfrm>
            <a:off x="6723598" y="4242626"/>
            <a:ext cx="58195" cy="5314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8" name="Прямоугольник 467"/>
          <p:cNvSpPr/>
          <p:nvPr/>
        </p:nvSpPr>
        <p:spPr bwMode="auto">
          <a:xfrm>
            <a:off x="6875998" y="4395026"/>
            <a:ext cx="58195" cy="5314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9" name="Прямоугольник 468"/>
          <p:cNvSpPr/>
          <p:nvPr/>
        </p:nvSpPr>
        <p:spPr bwMode="auto">
          <a:xfrm>
            <a:off x="6792986" y="4369667"/>
            <a:ext cx="58195" cy="5314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0" name="Прямоугольник 469"/>
          <p:cNvSpPr/>
          <p:nvPr/>
        </p:nvSpPr>
        <p:spPr bwMode="auto">
          <a:xfrm>
            <a:off x="6942489" y="4312227"/>
            <a:ext cx="58195" cy="5314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1" name="Прямоугольник 470"/>
          <p:cNvSpPr/>
          <p:nvPr/>
        </p:nvSpPr>
        <p:spPr bwMode="auto">
          <a:xfrm>
            <a:off x="6858186" y="4260608"/>
            <a:ext cx="58195" cy="5314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2" name="Прямоугольник 471"/>
          <p:cNvSpPr/>
          <p:nvPr/>
        </p:nvSpPr>
        <p:spPr bwMode="auto">
          <a:xfrm>
            <a:off x="7174732" y="4523115"/>
            <a:ext cx="58195" cy="5314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3" name="Прямоугольник 472"/>
          <p:cNvSpPr/>
          <p:nvPr/>
        </p:nvSpPr>
        <p:spPr bwMode="auto">
          <a:xfrm>
            <a:off x="7178764" y="4612560"/>
            <a:ext cx="58195" cy="5314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4" name="Прямоугольник 473"/>
          <p:cNvSpPr/>
          <p:nvPr/>
        </p:nvSpPr>
        <p:spPr bwMode="auto">
          <a:xfrm>
            <a:off x="7243056" y="4528679"/>
            <a:ext cx="58195" cy="5314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5" name="Прямоугольник 474"/>
          <p:cNvSpPr/>
          <p:nvPr/>
        </p:nvSpPr>
        <p:spPr bwMode="auto">
          <a:xfrm>
            <a:off x="7028398" y="4471218"/>
            <a:ext cx="58195" cy="5314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6" name="Прямоугольник 475"/>
          <p:cNvSpPr/>
          <p:nvPr/>
        </p:nvSpPr>
        <p:spPr bwMode="auto">
          <a:xfrm>
            <a:off x="7094889" y="4388419"/>
            <a:ext cx="58195" cy="5314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7" name="Прямоугольник 476"/>
          <p:cNvSpPr/>
          <p:nvPr/>
        </p:nvSpPr>
        <p:spPr bwMode="auto">
          <a:xfrm>
            <a:off x="6866468" y="4504559"/>
            <a:ext cx="58195" cy="5314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0" name="Прямоугольник 479"/>
          <p:cNvSpPr/>
          <p:nvPr/>
        </p:nvSpPr>
        <p:spPr bwMode="auto">
          <a:xfrm>
            <a:off x="6783456" y="4479200"/>
            <a:ext cx="58195" cy="5314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1" name="Прямоугольник 480"/>
          <p:cNvSpPr/>
          <p:nvPr/>
        </p:nvSpPr>
        <p:spPr bwMode="auto">
          <a:xfrm>
            <a:off x="6775987" y="4671256"/>
            <a:ext cx="58195" cy="5314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5" name="Прямоугольник 484"/>
          <p:cNvSpPr/>
          <p:nvPr/>
        </p:nvSpPr>
        <p:spPr bwMode="auto">
          <a:xfrm>
            <a:off x="6692975" y="4645897"/>
            <a:ext cx="58195" cy="5314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6" name="Прямоугольник 485"/>
          <p:cNvSpPr/>
          <p:nvPr/>
        </p:nvSpPr>
        <p:spPr bwMode="auto">
          <a:xfrm>
            <a:off x="6904572" y="4647430"/>
            <a:ext cx="58195" cy="5314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9" name="Rectangle 152"/>
          <p:cNvSpPr>
            <a:spLocks noChangeArrowheads="1"/>
          </p:cNvSpPr>
          <p:nvPr/>
        </p:nvSpPr>
        <p:spPr bwMode="auto">
          <a:xfrm>
            <a:off x="10454066" y="6307662"/>
            <a:ext cx="1728000" cy="538609"/>
          </a:xfrm>
          <a:prstGeom prst="rect">
            <a:avLst/>
          </a:prstGeom>
          <a:solidFill>
            <a:schemeClr val="bg1">
              <a:alpha val="96861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2554" tIns="0" rIns="22554" bIns="0" anchor="ctr">
            <a:spAutoFit/>
          </a:bodyPr>
          <a:lstStyle/>
          <a:p>
            <a:pPr defTabSz="1727942">
              <a:spcBef>
                <a:spcPct val="0"/>
              </a:spcBef>
            </a:pP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 МЧС России по Краснодарскому краю</a:t>
            </a:r>
            <a:r>
              <a:rPr lang="ru-RU" altLang="ru-RU" sz="7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defTabSz="1727942">
              <a:spcBef>
                <a:spcPct val="0"/>
              </a:spcBef>
            </a:pP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АРМ № </a:t>
            </a: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  <a:p>
            <a:pPr defTabSz="1727942">
              <a:spcBef>
                <a:spcPct val="0"/>
              </a:spcBef>
            </a:pPr>
            <a:r>
              <a:rPr lang="ru-RU" altLang="ru-RU" sz="7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16:00 </a:t>
            </a:r>
            <a:r>
              <a:rPr lang="ru-RU" altLang="ru-RU" sz="7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13.02.2024 </a:t>
            </a:r>
            <a:endParaRPr lang="ru-RU" altLang="ru-RU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Исп. </a:t>
            </a: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А.Ю. Годлевская</a:t>
            </a:r>
            <a:endParaRPr lang="ru-RU" altLang="ru-RU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Тел. 3220-5507</a:t>
            </a:r>
          </a:p>
        </p:txBody>
      </p:sp>
      <p:sp>
        <p:nvSpPr>
          <p:cNvPr id="483" name="Прямоугольник 482"/>
          <p:cNvSpPr/>
          <p:nvPr/>
        </p:nvSpPr>
        <p:spPr bwMode="auto">
          <a:xfrm>
            <a:off x="6703455" y="4312984"/>
            <a:ext cx="58195" cy="5314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9" name="Прямоугольник 488"/>
          <p:cNvSpPr/>
          <p:nvPr/>
        </p:nvSpPr>
        <p:spPr bwMode="auto">
          <a:xfrm>
            <a:off x="7018872" y="4352143"/>
            <a:ext cx="58195" cy="5314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0" name="Прямоугольник 489"/>
          <p:cNvSpPr/>
          <p:nvPr/>
        </p:nvSpPr>
        <p:spPr bwMode="auto">
          <a:xfrm>
            <a:off x="7028398" y="4256893"/>
            <a:ext cx="58195" cy="5314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1" name="Прямоугольник 490"/>
          <p:cNvSpPr/>
          <p:nvPr/>
        </p:nvSpPr>
        <p:spPr bwMode="auto">
          <a:xfrm>
            <a:off x="7180798" y="4361663"/>
            <a:ext cx="58195" cy="5314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2" name="Прямоугольник 491"/>
          <p:cNvSpPr/>
          <p:nvPr/>
        </p:nvSpPr>
        <p:spPr bwMode="auto">
          <a:xfrm>
            <a:off x="7147457" y="4290218"/>
            <a:ext cx="58195" cy="5314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3" name="Прямоугольник 492"/>
          <p:cNvSpPr/>
          <p:nvPr/>
        </p:nvSpPr>
        <p:spPr bwMode="auto">
          <a:xfrm>
            <a:off x="7280805" y="4385462"/>
            <a:ext cx="58195" cy="5314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4" name="Прямоугольник 493"/>
          <p:cNvSpPr/>
          <p:nvPr/>
        </p:nvSpPr>
        <p:spPr bwMode="auto">
          <a:xfrm>
            <a:off x="7385591" y="4442618"/>
            <a:ext cx="58195" cy="5314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5" name="Прямоугольник 494"/>
          <p:cNvSpPr/>
          <p:nvPr/>
        </p:nvSpPr>
        <p:spPr bwMode="auto">
          <a:xfrm>
            <a:off x="7509413" y="4499763"/>
            <a:ext cx="58195" cy="5314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6" name="Прямоугольник 495"/>
          <p:cNvSpPr/>
          <p:nvPr/>
        </p:nvSpPr>
        <p:spPr bwMode="auto">
          <a:xfrm>
            <a:off x="7504639" y="4423549"/>
            <a:ext cx="58195" cy="5314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7" name="Прямоугольник 496"/>
          <p:cNvSpPr/>
          <p:nvPr/>
        </p:nvSpPr>
        <p:spPr bwMode="auto">
          <a:xfrm>
            <a:off x="6456879" y="3985400"/>
            <a:ext cx="58195" cy="5314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8" name="Прямоугольник 497"/>
          <p:cNvSpPr/>
          <p:nvPr/>
        </p:nvSpPr>
        <p:spPr bwMode="auto">
          <a:xfrm>
            <a:off x="6609279" y="4090170"/>
            <a:ext cx="58195" cy="5314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9" name="Прямоугольник 498"/>
          <p:cNvSpPr/>
          <p:nvPr/>
        </p:nvSpPr>
        <p:spPr bwMode="auto">
          <a:xfrm>
            <a:off x="6575938" y="4018725"/>
            <a:ext cx="58195" cy="5314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0" name="Прямоугольник 499"/>
          <p:cNvSpPr/>
          <p:nvPr/>
        </p:nvSpPr>
        <p:spPr bwMode="auto">
          <a:xfrm>
            <a:off x="6709286" y="4113969"/>
            <a:ext cx="58195" cy="5314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1" name="Прямоугольник 500"/>
          <p:cNvSpPr/>
          <p:nvPr/>
        </p:nvSpPr>
        <p:spPr bwMode="auto">
          <a:xfrm>
            <a:off x="6814072" y="4171125"/>
            <a:ext cx="58195" cy="5314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2" name="Прямоугольник 501"/>
          <p:cNvSpPr/>
          <p:nvPr/>
        </p:nvSpPr>
        <p:spPr bwMode="auto">
          <a:xfrm>
            <a:off x="6937894" y="4228270"/>
            <a:ext cx="58195" cy="5314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3" name="Прямоугольник 502"/>
          <p:cNvSpPr/>
          <p:nvPr/>
        </p:nvSpPr>
        <p:spPr bwMode="auto">
          <a:xfrm>
            <a:off x="6933120" y="4152056"/>
            <a:ext cx="58195" cy="5314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2" name="Прямоугольник 531"/>
          <p:cNvSpPr/>
          <p:nvPr/>
        </p:nvSpPr>
        <p:spPr bwMode="auto">
          <a:xfrm>
            <a:off x="6680728" y="4390263"/>
            <a:ext cx="58195" cy="5314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3" name="Прямоугольник 532"/>
          <p:cNvSpPr/>
          <p:nvPr/>
        </p:nvSpPr>
        <p:spPr bwMode="auto">
          <a:xfrm>
            <a:off x="6390194" y="4071118"/>
            <a:ext cx="58195" cy="5314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4" name="Прямоугольник 533"/>
          <p:cNvSpPr/>
          <p:nvPr/>
        </p:nvSpPr>
        <p:spPr bwMode="auto">
          <a:xfrm>
            <a:off x="6542594" y="4175888"/>
            <a:ext cx="58195" cy="5314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5" name="Прямоугольник 534"/>
          <p:cNvSpPr/>
          <p:nvPr/>
        </p:nvSpPr>
        <p:spPr bwMode="auto">
          <a:xfrm>
            <a:off x="6509253" y="4104443"/>
            <a:ext cx="58195" cy="5314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6" name="Прямоугольник 535"/>
          <p:cNvSpPr/>
          <p:nvPr/>
        </p:nvSpPr>
        <p:spPr bwMode="auto">
          <a:xfrm>
            <a:off x="6642601" y="4199687"/>
            <a:ext cx="58195" cy="5314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085071"/>
      </p:ext>
    </p:extLst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8061</TotalTime>
  <Words>172</Words>
  <Application>Microsoft Office PowerPoint</Application>
  <PresentationFormat>Широкоэкранный</PresentationFormat>
  <Paragraphs>64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Родионов Александр Александрович</dc:creator>
  <cp:lastModifiedBy>ARM_9</cp:lastModifiedBy>
  <cp:revision>676</cp:revision>
  <cp:lastPrinted>2021-03-15T10:30:35Z</cp:lastPrinted>
  <dcterms:created xsi:type="dcterms:W3CDTF">2019-08-03T04:06:07Z</dcterms:created>
  <dcterms:modified xsi:type="dcterms:W3CDTF">2024-02-13T06:49:01Z</dcterms:modified>
</cp:coreProperties>
</file>