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331" r:id="rId2"/>
    <p:sldId id="332" r:id="rId3"/>
    <p:sldId id="333" r:id="rId4"/>
    <p:sldId id="334" r:id="rId5"/>
  </p:sldIdLst>
  <p:sldSz cx="12192000" cy="6858000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1DF8"/>
    <a:srgbClr val="FF77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240" autoAdjust="0"/>
    <p:restoredTop sz="92436" autoAdjust="0"/>
  </p:normalViewPr>
  <p:slideViewPr>
    <p:cSldViewPr snapToGrid="0">
      <p:cViewPr varScale="1">
        <p:scale>
          <a:sx n="112" d="100"/>
          <a:sy n="112" d="100"/>
        </p:scale>
        <p:origin x="744" y="90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5"/>
            <a:ext cx="2946346" cy="497838"/>
          </a:xfrm>
          <a:prstGeom prst="rect">
            <a:avLst/>
          </a:prstGeom>
        </p:spPr>
        <p:txBody>
          <a:bodyPr vert="horz" lIns="91727" tIns="45864" rIns="91727" bIns="45864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746" y="5"/>
            <a:ext cx="2946345" cy="497838"/>
          </a:xfrm>
          <a:prstGeom prst="rect">
            <a:avLst/>
          </a:prstGeom>
        </p:spPr>
        <p:txBody>
          <a:bodyPr vert="horz" lIns="91727" tIns="45864" rIns="91727" bIns="45864" rtlCol="0"/>
          <a:lstStyle>
            <a:lvl1pPr algn="r">
              <a:defRPr sz="1200"/>
            </a:lvl1pPr>
          </a:lstStyle>
          <a:p>
            <a:fld id="{ACCE77D3-33BC-4A21-AFF1-F5B73B674D36}" type="datetimeFigureOut">
              <a:rPr lang="ru-RU" smtClean="0"/>
              <a:t>11.12.2023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3013"/>
            <a:ext cx="59563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727" tIns="45864" rIns="91727" bIns="45864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928" y="4778613"/>
            <a:ext cx="5437822" cy="3908188"/>
          </a:xfrm>
          <a:prstGeom prst="rect">
            <a:avLst/>
          </a:prstGeom>
        </p:spPr>
        <p:txBody>
          <a:bodyPr vert="horz" lIns="91727" tIns="45864" rIns="91727" bIns="45864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30388"/>
            <a:ext cx="2946346" cy="497838"/>
          </a:xfrm>
          <a:prstGeom prst="rect">
            <a:avLst/>
          </a:prstGeom>
        </p:spPr>
        <p:txBody>
          <a:bodyPr vert="horz" lIns="91727" tIns="45864" rIns="91727" bIns="45864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746" y="9430388"/>
            <a:ext cx="2946345" cy="497838"/>
          </a:xfrm>
          <a:prstGeom prst="rect">
            <a:avLst/>
          </a:prstGeom>
        </p:spPr>
        <p:txBody>
          <a:bodyPr vert="horz" lIns="91727" tIns="45864" rIns="91727" bIns="45864" rtlCol="0" anchor="b"/>
          <a:lstStyle>
            <a:lvl1pPr algn="r">
              <a:defRPr sz="1200"/>
            </a:lvl1pPr>
          </a:lstStyle>
          <a:p>
            <a:fld id="{3318DF03-F176-45E7-8DDA-F59CF989BA8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00605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11.12.2023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97873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11.12.2023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461337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11.12.2023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2042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11.12.2023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45516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11.12.2023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933994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11.12.2023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00354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11.12.2023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777563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11.12.2023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33545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11.12.2023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08342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11.12.2023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05615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11.12.2023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3866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914A77-5833-4543-ADC1-7DAD02BE28D0}" type="datetimeFigureOut">
              <a:rPr lang="ru-RU" smtClean="0"/>
              <a:t>11.12.2023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9027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0" name="Рисунок 47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34078"/>
            <a:ext cx="12192000" cy="6123922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5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Picture 49" descr="original_metal_w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20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4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17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2" name="Text Box 2"/>
          <p:cNvSpPr txBox="1">
            <a:spLocks noChangeArrowheads="1"/>
          </p:cNvSpPr>
          <p:nvPr/>
        </p:nvSpPr>
        <p:spPr bwMode="auto">
          <a:xfrm>
            <a:off x="-7936" y="-117"/>
            <a:ext cx="12193178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МАТЕРИАЛЫ ПО ОСАДКАМ И 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УСИЛЕНИЮ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ВЕТРА</a:t>
            </a:r>
          </a:p>
          <a:p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  КРАСНОДАРСКОГО КРАЯ</a:t>
            </a:r>
          </a:p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(РИСК НАРУШЕНИЯ ЭЛЕКТРОСНАБЖЕНИЯ </a:t>
            </a:r>
            <a:r>
              <a:rPr lang="ru-RU" alt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.12.2023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4" name="Прямоугольная выноска 4"/>
          <p:cNvSpPr>
            <a:spLocks noChangeArrowheads="1"/>
          </p:cNvSpPr>
          <p:nvPr/>
        </p:nvSpPr>
        <p:spPr bwMode="auto">
          <a:xfrm>
            <a:off x="3092689" y="5666"/>
            <a:ext cx="5966643" cy="701733"/>
          </a:xfrm>
          <a:prstGeom prst="wedgeRectCallout">
            <a:avLst>
              <a:gd name="adj1" fmla="val 57307"/>
              <a:gd name="adj2" fmla="val -18442"/>
            </a:avLst>
          </a:prstGeom>
          <a:noFill/>
          <a:ln w="9525" algn="ctr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dirty="0"/>
          </a:p>
        </p:txBody>
      </p:sp>
      <p:grpSp>
        <p:nvGrpSpPr>
          <p:cNvPr id="435" name="Группа 434"/>
          <p:cNvGrpSpPr/>
          <p:nvPr/>
        </p:nvGrpSpPr>
        <p:grpSpPr>
          <a:xfrm>
            <a:off x="9479132" y="2577977"/>
            <a:ext cx="3131213" cy="3743622"/>
            <a:chOff x="7765301" y="4457439"/>
            <a:chExt cx="2974026" cy="3743622"/>
          </a:xfrm>
        </p:grpSpPr>
        <p:grpSp>
          <p:nvGrpSpPr>
            <p:cNvPr id="436" name="Группа 435"/>
            <p:cNvGrpSpPr/>
            <p:nvPr/>
          </p:nvGrpSpPr>
          <p:grpSpPr>
            <a:xfrm>
              <a:off x="7765301" y="4457439"/>
              <a:ext cx="2974026" cy="3743622"/>
              <a:chOff x="6897578" y="4082211"/>
              <a:chExt cx="2644738" cy="2764039"/>
            </a:xfrm>
          </p:grpSpPr>
          <p:sp>
            <p:nvSpPr>
              <p:cNvPr id="439" name="Text Box 97"/>
              <p:cNvSpPr txBox="1">
                <a:spLocks noChangeArrowheads="1"/>
              </p:cNvSpPr>
              <p:nvPr/>
            </p:nvSpPr>
            <p:spPr bwMode="auto">
              <a:xfrm>
                <a:off x="7066917" y="6209278"/>
                <a:ext cx="1460939" cy="152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2" tIns="63992" rIns="127982" bIns="63992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altLang="ru-RU" sz="500" b="0" dirty="0">
                  <a:solidFill>
                    <a:srgbClr val="000000"/>
                  </a:solidFill>
                  <a:cs typeface="Arial" panose="020B0604020202020204" pitchFamily="34" charset="0"/>
                </a:endParaRPr>
              </a:p>
            </p:txBody>
          </p:sp>
          <p:grpSp>
            <p:nvGrpSpPr>
              <p:cNvPr id="440" name="Группа 439"/>
              <p:cNvGrpSpPr/>
              <p:nvPr/>
            </p:nvGrpSpPr>
            <p:grpSpPr>
              <a:xfrm>
                <a:off x="6897578" y="4082211"/>
                <a:ext cx="2644738" cy="2764039"/>
                <a:chOff x="9401428" y="1559479"/>
                <a:chExt cx="3026400" cy="5253681"/>
              </a:xfrm>
            </p:grpSpPr>
            <p:grpSp>
              <p:nvGrpSpPr>
                <p:cNvPr id="445" name="Группа 444"/>
                <p:cNvGrpSpPr/>
                <p:nvPr/>
              </p:nvGrpSpPr>
              <p:grpSpPr>
                <a:xfrm>
                  <a:off x="9401428" y="1559479"/>
                  <a:ext cx="3026400" cy="5253681"/>
                  <a:chOff x="6759623" y="3727167"/>
                  <a:chExt cx="2464767" cy="3113013"/>
                </a:xfrm>
              </p:grpSpPr>
              <p:sp>
                <p:nvSpPr>
                  <p:cNvPr id="450" name="Rectangle 93"/>
                  <p:cNvSpPr>
                    <a:spLocks noChangeArrowheads="1"/>
                  </p:cNvSpPr>
                  <p:nvPr/>
                </p:nvSpPr>
                <p:spPr bwMode="auto">
                  <a:xfrm>
                    <a:off x="6759623" y="3767481"/>
                    <a:ext cx="2134158" cy="3072699"/>
                  </a:xfrm>
                  <a:prstGeom prst="rect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defTabSz="912321">
                      <a:defRPr/>
                    </a:pPr>
                    <a:endParaRPr lang="ru-RU" altLang="ru-RU" sz="800" dirty="0">
                      <a:solidFill>
                        <a:srgbClr val="000000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1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65774" y="5712496"/>
                    <a:ext cx="1833906" cy="36340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прогноз нарушения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ЛЭП </a:t>
                    </a:r>
                    <a:r>
                      <a:rPr lang="ru-RU" altLang="ru-RU" sz="1000" b="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(УГМС)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2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74325" y="3727167"/>
                    <a:ext cx="1606383" cy="24183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Условные обозначения</a:t>
                    </a:r>
                  </a:p>
                </p:txBody>
              </p:sp>
              <p:sp>
                <p:nvSpPr>
                  <p:cNvPr id="453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87581" y="6232909"/>
                    <a:ext cx="1609849" cy="20984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endParaRPr lang="ru-RU" altLang="ru-RU" sz="800" b="0" dirty="0">
                      <a:solidFill>
                        <a:srgbClr val="000000"/>
                      </a:solidFill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4" name="TextBox 10"/>
                  <p:cNvSpPr txBox="1"/>
                  <p:nvPr/>
                </p:nvSpPr>
                <p:spPr>
                  <a:xfrm>
                    <a:off x="6844151" y="6597757"/>
                    <a:ext cx="591514" cy="204745"/>
                  </a:xfrm>
                  <a:prstGeom prst="rect">
                    <a:avLst/>
                  </a:prstGeom>
                  <a:solidFill>
                    <a:schemeClr val="bg1"/>
                  </a:solidFill>
                  <a:effectLst>
                    <a:softEdge rad="63500"/>
                  </a:effectLst>
                </p:spPr>
                <p:txBody>
                  <a:bodyPr wrap="square" rtlCol="0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defTabSz="912321">
                      <a:defRPr/>
                    </a:pPr>
                    <a:r>
                      <a:rPr lang="ru-RU" sz="1000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Город</a:t>
                    </a:r>
                    <a:endParaRPr lang="ru-RU" sz="100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5" name="Полилиния 454"/>
                  <p:cNvSpPr/>
                  <p:nvPr/>
                </p:nvSpPr>
                <p:spPr>
                  <a:xfrm>
                    <a:off x="6881233" y="5740396"/>
                    <a:ext cx="324905" cy="204788"/>
                  </a:xfrm>
                  <a:custGeom>
                    <a:avLst/>
                    <a:gdLst>
                      <a:gd name="connsiteX0" fmla="*/ 42863 w 324905"/>
                      <a:gd name="connsiteY0" fmla="*/ 28575 h 204788"/>
                      <a:gd name="connsiteX1" fmla="*/ 47625 w 324905"/>
                      <a:gd name="connsiteY1" fmla="*/ 4763 h 204788"/>
                      <a:gd name="connsiteX2" fmla="*/ 61913 w 324905"/>
                      <a:gd name="connsiteY2" fmla="*/ 0 h 204788"/>
                      <a:gd name="connsiteX3" fmla="*/ 95250 w 324905"/>
                      <a:gd name="connsiteY3" fmla="*/ 4763 h 204788"/>
                      <a:gd name="connsiteX4" fmla="*/ 200025 w 324905"/>
                      <a:gd name="connsiteY4" fmla="*/ 9525 h 204788"/>
                      <a:gd name="connsiteX5" fmla="*/ 252413 w 324905"/>
                      <a:gd name="connsiteY5" fmla="*/ 14288 h 204788"/>
                      <a:gd name="connsiteX6" fmla="*/ 280988 w 324905"/>
                      <a:gd name="connsiteY6" fmla="*/ 23813 h 204788"/>
                      <a:gd name="connsiteX7" fmla="*/ 285750 w 324905"/>
                      <a:gd name="connsiteY7" fmla="*/ 52388 h 204788"/>
                      <a:gd name="connsiteX8" fmla="*/ 300038 w 324905"/>
                      <a:gd name="connsiteY8" fmla="*/ 57150 h 204788"/>
                      <a:gd name="connsiteX9" fmla="*/ 314325 w 324905"/>
                      <a:gd name="connsiteY9" fmla="*/ 66675 h 204788"/>
                      <a:gd name="connsiteX10" fmla="*/ 323850 w 324905"/>
                      <a:gd name="connsiteY10" fmla="*/ 80963 h 204788"/>
                      <a:gd name="connsiteX11" fmla="*/ 319088 w 324905"/>
                      <a:gd name="connsiteY11" fmla="*/ 180975 h 204788"/>
                      <a:gd name="connsiteX12" fmla="*/ 300038 w 324905"/>
                      <a:gd name="connsiteY12" fmla="*/ 185738 h 204788"/>
                      <a:gd name="connsiteX13" fmla="*/ 228600 w 324905"/>
                      <a:gd name="connsiteY13" fmla="*/ 190500 h 204788"/>
                      <a:gd name="connsiteX14" fmla="*/ 209550 w 324905"/>
                      <a:gd name="connsiteY14" fmla="*/ 195263 h 204788"/>
                      <a:gd name="connsiteX15" fmla="*/ 185738 w 324905"/>
                      <a:gd name="connsiteY15" fmla="*/ 200025 h 204788"/>
                      <a:gd name="connsiteX16" fmla="*/ 171450 w 324905"/>
                      <a:gd name="connsiteY16" fmla="*/ 204788 h 204788"/>
                      <a:gd name="connsiteX17" fmla="*/ 152400 w 324905"/>
                      <a:gd name="connsiteY17" fmla="*/ 190500 h 204788"/>
                      <a:gd name="connsiteX18" fmla="*/ 138113 w 324905"/>
                      <a:gd name="connsiteY18" fmla="*/ 180975 h 204788"/>
                      <a:gd name="connsiteX19" fmla="*/ 123825 w 324905"/>
                      <a:gd name="connsiteY19" fmla="*/ 166688 h 204788"/>
                      <a:gd name="connsiteX20" fmla="*/ 95250 w 324905"/>
                      <a:gd name="connsiteY20" fmla="*/ 152400 h 204788"/>
                      <a:gd name="connsiteX21" fmla="*/ 42863 w 324905"/>
                      <a:gd name="connsiteY21" fmla="*/ 147638 h 204788"/>
                      <a:gd name="connsiteX22" fmla="*/ 14288 w 324905"/>
                      <a:gd name="connsiteY22" fmla="*/ 133350 h 204788"/>
                      <a:gd name="connsiteX23" fmla="*/ 4763 w 324905"/>
                      <a:gd name="connsiteY23" fmla="*/ 119063 h 204788"/>
                      <a:gd name="connsiteX24" fmla="*/ 0 w 324905"/>
                      <a:gd name="connsiteY24" fmla="*/ 104775 h 204788"/>
                      <a:gd name="connsiteX25" fmla="*/ 19050 w 324905"/>
                      <a:gd name="connsiteY25" fmla="*/ 42863 h 204788"/>
                      <a:gd name="connsiteX26" fmla="*/ 42863 w 324905"/>
                      <a:gd name="connsiteY26" fmla="*/ 28575 h 2047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324905" h="204788">
                        <a:moveTo>
                          <a:pt x="42863" y="28575"/>
                        </a:moveTo>
                        <a:cubicBezTo>
                          <a:pt x="44450" y="20638"/>
                          <a:pt x="43135" y="11498"/>
                          <a:pt x="47625" y="4763"/>
                        </a:cubicBezTo>
                        <a:cubicBezTo>
                          <a:pt x="50410" y="586"/>
                          <a:pt x="56893" y="0"/>
                          <a:pt x="61913" y="0"/>
                        </a:cubicBezTo>
                        <a:cubicBezTo>
                          <a:pt x="73138" y="0"/>
                          <a:pt x="84138" y="3175"/>
                          <a:pt x="95250" y="4763"/>
                        </a:cubicBezTo>
                        <a:cubicBezTo>
                          <a:pt x="147969" y="22336"/>
                          <a:pt x="113804" y="14914"/>
                          <a:pt x="200025" y="9525"/>
                        </a:cubicBezTo>
                        <a:cubicBezTo>
                          <a:pt x="217488" y="11113"/>
                          <a:pt x="235145" y="11241"/>
                          <a:pt x="252413" y="14288"/>
                        </a:cubicBezTo>
                        <a:cubicBezTo>
                          <a:pt x="262300" y="16033"/>
                          <a:pt x="280988" y="23813"/>
                          <a:pt x="280988" y="23813"/>
                        </a:cubicBezTo>
                        <a:cubicBezTo>
                          <a:pt x="282575" y="33338"/>
                          <a:pt x="280959" y="44004"/>
                          <a:pt x="285750" y="52388"/>
                        </a:cubicBezTo>
                        <a:cubicBezTo>
                          <a:pt x="288241" y="56747"/>
                          <a:pt x="295548" y="54905"/>
                          <a:pt x="300038" y="57150"/>
                        </a:cubicBezTo>
                        <a:cubicBezTo>
                          <a:pt x="305157" y="59710"/>
                          <a:pt x="309563" y="63500"/>
                          <a:pt x="314325" y="66675"/>
                        </a:cubicBezTo>
                        <a:cubicBezTo>
                          <a:pt x="317500" y="71438"/>
                          <a:pt x="323612" y="75244"/>
                          <a:pt x="323850" y="80963"/>
                        </a:cubicBezTo>
                        <a:cubicBezTo>
                          <a:pt x="325240" y="114309"/>
                          <a:pt x="326484" y="148430"/>
                          <a:pt x="319088" y="180975"/>
                        </a:cubicBezTo>
                        <a:cubicBezTo>
                          <a:pt x="317637" y="187358"/>
                          <a:pt x="306548" y="185053"/>
                          <a:pt x="300038" y="185738"/>
                        </a:cubicBezTo>
                        <a:cubicBezTo>
                          <a:pt x="276304" y="188236"/>
                          <a:pt x="252413" y="188913"/>
                          <a:pt x="228600" y="190500"/>
                        </a:cubicBezTo>
                        <a:cubicBezTo>
                          <a:pt x="222250" y="192088"/>
                          <a:pt x="215940" y="193843"/>
                          <a:pt x="209550" y="195263"/>
                        </a:cubicBezTo>
                        <a:cubicBezTo>
                          <a:pt x="201648" y="197019"/>
                          <a:pt x="193591" y="198062"/>
                          <a:pt x="185738" y="200025"/>
                        </a:cubicBezTo>
                        <a:cubicBezTo>
                          <a:pt x="180868" y="201243"/>
                          <a:pt x="176213" y="203200"/>
                          <a:pt x="171450" y="204788"/>
                        </a:cubicBezTo>
                        <a:cubicBezTo>
                          <a:pt x="165100" y="200025"/>
                          <a:pt x="158859" y="195114"/>
                          <a:pt x="152400" y="190500"/>
                        </a:cubicBezTo>
                        <a:cubicBezTo>
                          <a:pt x="147743" y="187173"/>
                          <a:pt x="142510" y="184639"/>
                          <a:pt x="138113" y="180975"/>
                        </a:cubicBezTo>
                        <a:cubicBezTo>
                          <a:pt x="132939" y="176663"/>
                          <a:pt x="128999" y="171000"/>
                          <a:pt x="123825" y="166688"/>
                        </a:cubicBezTo>
                        <a:cubicBezTo>
                          <a:pt x="116019" y="160183"/>
                          <a:pt x="105619" y="153881"/>
                          <a:pt x="95250" y="152400"/>
                        </a:cubicBezTo>
                        <a:cubicBezTo>
                          <a:pt x="77892" y="149920"/>
                          <a:pt x="60325" y="149225"/>
                          <a:pt x="42863" y="147638"/>
                        </a:cubicBezTo>
                        <a:cubicBezTo>
                          <a:pt x="31242" y="143764"/>
                          <a:pt x="23520" y="142582"/>
                          <a:pt x="14288" y="133350"/>
                        </a:cubicBezTo>
                        <a:cubicBezTo>
                          <a:pt x="10241" y="129303"/>
                          <a:pt x="7323" y="124182"/>
                          <a:pt x="4763" y="119063"/>
                        </a:cubicBezTo>
                        <a:cubicBezTo>
                          <a:pt x="2518" y="114573"/>
                          <a:pt x="1588" y="109538"/>
                          <a:pt x="0" y="104775"/>
                        </a:cubicBezTo>
                        <a:cubicBezTo>
                          <a:pt x="5433" y="50448"/>
                          <a:pt x="-6518" y="68431"/>
                          <a:pt x="19050" y="42863"/>
                        </a:cubicBezTo>
                        <a:lnTo>
                          <a:pt x="42863" y="28575"/>
                        </a:lnTo>
                        <a:close/>
                      </a:path>
                    </a:pathLst>
                  </a:custGeom>
                  <a:solidFill>
                    <a:srgbClr val="FF0000">
                      <a:alpha val="40000"/>
                    </a:srgbClr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endParaRPr lang="ru-RU" sz="800" dirty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456" name="Прямоугольник 455"/>
                  <p:cNvSpPr/>
                  <p:nvPr/>
                </p:nvSpPr>
                <p:spPr>
                  <a:xfrm>
                    <a:off x="6789967" y="6011515"/>
                    <a:ext cx="527227" cy="138165"/>
                  </a:xfrm>
                  <a:prstGeom prst="rect">
                    <a:avLst/>
                  </a:prstGeom>
                  <a:solidFill>
                    <a:srgbClr val="FFFF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r>
                      <a:rPr lang="ru-RU" sz="80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321/20</a:t>
                    </a:r>
                  </a:p>
                </p:txBody>
              </p:sp>
              <p:sp>
                <p:nvSpPr>
                  <p:cNvPr id="457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49111" y="6567185"/>
                    <a:ext cx="1831079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муниципальное образование</a:t>
                    </a:r>
                  </a:p>
                </p:txBody>
              </p:sp>
              <p:sp>
                <p:nvSpPr>
                  <p:cNvPr id="458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327897" y="4656852"/>
                    <a:ext cx="1896493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линии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электропередач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9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66267" y="5973077"/>
                    <a:ext cx="1898652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</a:t>
                    </a: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протяженность ЛЭП/ТП (шт.)</a:t>
                    </a:r>
                  </a:p>
                </p:txBody>
              </p:sp>
              <p:sp>
                <p:nvSpPr>
                  <p:cNvPr id="460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429220" y="4063712"/>
                    <a:ext cx="873125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осадки, мм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446" name="Скругленный прямоугольник 445"/>
                <p:cNvSpPr/>
                <p:nvPr/>
              </p:nvSpPr>
              <p:spPr>
                <a:xfrm>
                  <a:off x="9637258" y="6127238"/>
                  <a:ext cx="282820" cy="225201"/>
                </a:xfrm>
                <a:prstGeom prst="round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b="1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60%</a:t>
                  </a:r>
                </a:p>
              </p:txBody>
            </p:sp>
            <p:sp>
              <p:nvSpPr>
                <p:cNvPr id="447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08980" y="5925488"/>
                  <a:ext cx="2202328" cy="545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80200" tIns="40101" rIns="80200" bIns="40101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955471">
                    <a:defRPr/>
                  </a:pP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- </a:t>
                  </a:r>
                  <a:r>
                    <a:rPr lang="ru-RU" altLang="ru-RU" sz="1000" b="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износ электроэнергетических </a:t>
                  </a: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систем </a:t>
                  </a:r>
                </a:p>
              </p:txBody>
            </p:sp>
            <p:sp>
              <p:nvSpPr>
                <p:cNvPr id="448" name="Прямоугольник 447"/>
                <p:cNvSpPr/>
                <p:nvPr/>
              </p:nvSpPr>
              <p:spPr>
                <a:xfrm>
                  <a:off x="9438681" y="5747122"/>
                  <a:ext cx="658385" cy="230603"/>
                </a:xfrm>
                <a:prstGeom prst="rect">
                  <a:avLst/>
                </a:prstGeom>
                <a:solidFill>
                  <a:srgbClr val="92D050"/>
                </a:solidFill>
                <a:ln w="127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  <p:txBody>
                <a:bodyPr lIns="68571" tIns="34286" rIns="68571" bIns="34286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kern="0" dirty="0">
                      <a:solidFill>
                        <a:prstClr val="black"/>
                      </a:solidFill>
                      <a:cs typeface="Times New Roman" panose="02020603050405020304" pitchFamily="18" charset="0"/>
                    </a:rPr>
                    <a:t>19/330</a:t>
                  </a:r>
                </a:p>
              </p:txBody>
            </p:sp>
            <p:sp>
              <p:nvSpPr>
                <p:cNvPr id="449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25082" y="5647837"/>
                  <a:ext cx="1868848" cy="3973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127973" tIns="63988" rIns="127973" bIns="63988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- кол-во домов /населения</a:t>
                  </a:r>
                </a:p>
              </p:txBody>
            </p:sp>
          </p:grpSp>
          <p:sp>
            <p:nvSpPr>
              <p:cNvPr id="441" name="Text Box 97"/>
              <p:cNvSpPr txBox="1">
                <a:spLocks noChangeArrowheads="1"/>
              </p:cNvSpPr>
              <p:nvPr/>
            </p:nvSpPr>
            <p:spPr bwMode="auto">
              <a:xfrm>
                <a:off x="7335606" y="5464351"/>
                <a:ext cx="1948620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количество </a:t>
                </a:r>
                <a:r>
                  <a:rPr lang="ru-RU" altLang="ru-RU" sz="1000" b="0" kern="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осадков (УГМС), </a:t>
                </a: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мм</a:t>
                </a:r>
              </a:p>
            </p:txBody>
          </p:sp>
          <p:sp>
            <p:nvSpPr>
              <p:cNvPr id="442" name="TextBox 23"/>
              <p:cNvSpPr txBox="1"/>
              <p:nvPr/>
            </p:nvSpPr>
            <p:spPr>
              <a:xfrm>
                <a:off x="7029503" y="5479167"/>
                <a:ext cx="383894" cy="181793"/>
              </a:xfrm>
              <a:prstGeom prst="rect">
                <a:avLst/>
              </a:prstGeom>
              <a:solidFill>
                <a:srgbClr val="4F81BD">
                  <a:lumMod val="75000"/>
                </a:srgbClr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ru-RU" sz="1000" kern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  <p:sp>
            <p:nvSpPr>
              <p:cNvPr id="443" name="TextBox 23"/>
              <p:cNvSpPr txBox="1"/>
              <p:nvPr/>
            </p:nvSpPr>
            <p:spPr>
              <a:xfrm>
                <a:off x="7041092" y="5647261"/>
                <a:ext cx="372305" cy="181793"/>
              </a:xfrm>
              <a:prstGeom prst="rect">
                <a:avLst/>
              </a:prstGeom>
              <a:solidFill>
                <a:srgbClr val="FF9900"/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kern="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15</a:t>
                </a:r>
                <a:endParaRPr lang="ru-RU" sz="1000" kern="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44" name="Text Box 97"/>
              <p:cNvSpPr txBox="1">
                <a:spLocks noChangeArrowheads="1"/>
              </p:cNvSpPr>
              <p:nvPr/>
            </p:nvSpPr>
            <p:spPr bwMode="auto">
              <a:xfrm>
                <a:off x="7449857" y="5637358"/>
                <a:ext cx="1659776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порывы ветра (УГМС), м/с</a:t>
                </a:r>
              </a:p>
            </p:txBody>
          </p:sp>
        </p:grpSp>
        <p:pic>
          <p:nvPicPr>
            <p:cNvPr id="437" name="Рисунок 43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99635" y="5141222"/>
              <a:ext cx="649048" cy="1206564"/>
            </a:xfrm>
            <a:prstGeom prst="rect">
              <a:avLst/>
            </a:prstGeom>
          </p:spPr>
        </p:pic>
        <p:pic>
          <p:nvPicPr>
            <p:cNvPr id="438" name="Рисунок 43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97604" y="4711550"/>
              <a:ext cx="2310493" cy="215263"/>
            </a:xfrm>
            <a:prstGeom prst="rect">
              <a:avLst/>
            </a:prstGeom>
          </p:spPr>
        </p:pic>
      </p:grpSp>
      <p:sp>
        <p:nvSpPr>
          <p:cNvPr id="408" name="Rectangle 152"/>
          <p:cNvSpPr>
            <a:spLocks noChangeArrowheads="1"/>
          </p:cNvSpPr>
          <p:nvPr/>
        </p:nvSpPr>
        <p:spPr bwMode="auto">
          <a:xfrm>
            <a:off x="10457241" y="6311578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endParaRPr lang="ru-RU" altLang="ru-RU" sz="700" i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АРМ № 7</a:t>
            </a:r>
          </a:p>
          <a:p>
            <a:pPr lvl="0" defTabSz="1727942">
              <a:spcBef>
                <a:spcPct val="0"/>
              </a:spcBef>
            </a:pP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15:00 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.12.2023 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Исп. 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А.Ю. Годлевская</a:t>
            </a:r>
          </a:p>
          <a:p>
            <a:pPr lvl="0" defTabSz="1727942">
              <a:spcBef>
                <a:spcPct val="0"/>
              </a:spcBef>
            </a:pPr>
            <a:r>
              <a:rPr 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</a:t>
            </a:r>
            <a:r>
              <a:rPr 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3220-5507</a:t>
            </a:r>
          </a:p>
        </p:txBody>
      </p:sp>
      <p:grpSp>
        <p:nvGrpSpPr>
          <p:cNvPr id="481" name="Группа 480"/>
          <p:cNvGrpSpPr/>
          <p:nvPr/>
        </p:nvGrpSpPr>
        <p:grpSpPr>
          <a:xfrm>
            <a:off x="2713990" y="4275263"/>
            <a:ext cx="1581368" cy="723767"/>
            <a:chOff x="406713" y="1180365"/>
            <a:chExt cx="1581368" cy="723767"/>
          </a:xfrm>
        </p:grpSpPr>
        <p:cxnSp>
          <p:nvCxnSpPr>
            <p:cNvPr id="482" name="Прямая соединительная линия 481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3" name="Прямая соединительная линия 482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4" name="Скругленный прямоугольник 483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47%</a:t>
              </a:r>
            </a:p>
          </p:txBody>
        </p:sp>
        <p:sp>
          <p:nvSpPr>
            <p:cNvPr id="485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20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486" name="Прямоугольник 485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320/156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87" name="Прямоугольник 486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6711/68663 </a:t>
              </a:r>
            </a:p>
          </p:txBody>
        </p:sp>
        <p:sp>
          <p:nvSpPr>
            <p:cNvPr id="488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/>
                <a:t>г. Геленджик</a:t>
              </a:r>
            </a:p>
          </p:txBody>
        </p:sp>
        <p:sp>
          <p:nvSpPr>
            <p:cNvPr id="489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10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490" name="Группа 489"/>
          <p:cNvGrpSpPr/>
          <p:nvPr/>
        </p:nvGrpSpPr>
        <p:grpSpPr>
          <a:xfrm>
            <a:off x="4863744" y="5670341"/>
            <a:ext cx="1581368" cy="723767"/>
            <a:chOff x="406713" y="1180365"/>
            <a:chExt cx="1581368" cy="723767"/>
          </a:xfrm>
        </p:grpSpPr>
        <p:cxnSp>
          <p:nvCxnSpPr>
            <p:cNvPr id="491" name="Прямая соединительная линия 490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2" name="Прямая соединительная линия 491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3" name="Скругленный прямоугольник 492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15%</a:t>
              </a:r>
            </a:p>
          </p:txBody>
        </p:sp>
        <p:sp>
          <p:nvSpPr>
            <p:cNvPr id="494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20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495" name="Прямоугольник 494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984/1336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96" name="Прямоугольник 495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50362/497806 </a:t>
              </a:r>
              <a:endParaRPr lang="ru-RU" sz="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97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/>
                <a:t>г. Сочи</a:t>
              </a:r>
            </a:p>
          </p:txBody>
        </p:sp>
        <p:sp>
          <p:nvSpPr>
            <p:cNvPr id="498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13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499" name="Группа 498"/>
          <p:cNvGrpSpPr/>
          <p:nvPr/>
        </p:nvGrpSpPr>
        <p:grpSpPr>
          <a:xfrm>
            <a:off x="4073060" y="4965478"/>
            <a:ext cx="1581368" cy="723767"/>
            <a:chOff x="406713" y="1180365"/>
            <a:chExt cx="1581368" cy="723767"/>
          </a:xfrm>
        </p:grpSpPr>
        <p:cxnSp>
          <p:nvCxnSpPr>
            <p:cNvPr id="500" name="Прямая соединительная линия 499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1" name="Прямая соединительная линия 500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2" name="Скругленный прямоугольник 501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50%</a:t>
              </a:r>
            </a:p>
          </p:txBody>
        </p:sp>
        <p:sp>
          <p:nvSpPr>
            <p:cNvPr id="503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20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504" name="Прямоугольник 503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726/360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05" name="Прямоугольник 504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35496/125876 </a:t>
              </a:r>
            </a:p>
          </p:txBody>
        </p:sp>
        <p:sp>
          <p:nvSpPr>
            <p:cNvPr id="506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/>
                <a:t>Туапсинский р-н</a:t>
              </a:r>
            </a:p>
          </p:txBody>
        </p:sp>
        <p:sp>
          <p:nvSpPr>
            <p:cNvPr id="507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10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78445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208" y="707399"/>
            <a:ext cx="12204208" cy="6142788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5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Picture 49" descr="original_metal_w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20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4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17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2" name="Text Box 2"/>
          <p:cNvSpPr txBox="1">
            <a:spLocks noChangeArrowheads="1"/>
          </p:cNvSpPr>
          <p:nvPr/>
        </p:nvSpPr>
        <p:spPr bwMode="auto">
          <a:xfrm>
            <a:off x="-7936" y="-117"/>
            <a:ext cx="12193178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МАТЕРИАЛЫ ПО ОСАДКАМ И 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УСИЛЕНИЮ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ВЕТРА</a:t>
            </a:r>
          </a:p>
          <a:p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  КРАСНОДАРСКОГО КРАЯ</a:t>
            </a:r>
          </a:p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(РИСК НАРУШЕНИЯ ЭЛЕКТРОСНАБЖЕНИЯ </a:t>
            </a:r>
            <a:r>
              <a:rPr lang="ru-RU" alt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.12.2023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4" name="Прямоугольная выноска 4"/>
          <p:cNvSpPr>
            <a:spLocks noChangeArrowheads="1"/>
          </p:cNvSpPr>
          <p:nvPr/>
        </p:nvSpPr>
        <p:spPr bwMode="auto">
          <a:xfrm>
            <a:off x="3092689" y="5666"/>
            <a:ext cx="5966643" cy="701733"/>
          </a:xfrm>
          <a:prstGeom prst="wedgeRectCallout">
            <a:avLst>
              <a:gd name="adj1" fmla="val 57307"/>
              <a:gd name="adj2" fmla="val -18442"/>
            </a:avLst>
          </a:prstGeom>
          <a:noFill/>
          <a:ln w="9525" algn="ctr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dirty="0"/>
          </a:p>
        </p:txBody>
      </p:sp>
      <p:grpSp>
        <p:nvGrpSpPr>
          <p:cNvPr id="435" name="Группа 434"/>
          <p:cNvGrpSpPr/>
          <p:nvPr/>
        </p:nvGrpSpPr>
        <p:grpSpPr>
          <a:xfrm>
            <a:off x="9479132" y="2577977"/>
            <a:ext cx="3131213" cy="3743622"/>
            <a:chOff x="7765301" y="4457439"/>
            <a:chExt cx="2974026" cy="3743622"/>
          </a:xfrm>
        </p:grpSpPr>
        <p:grpSp>
          <p:nvGrpSpPr>
            <p:cNvPr id="436" name="Группа 435"/>
            <p:cNvGrpSpPr/>
            <p:nvPr/>
          </p:nvGrpSpPr>
          <p:grpSpPr>
            <a:xfrm>
              <a:off x="7765301" y="4457439"/>
              <a:ext cx="2974026" cy="3743622"/>
              <a:chOff x="6897578" y="4082211"/>
              <a:chExt cx="2644738" cy="2764039"/>
            </a:xfrm>
          </p:grpSpPr>
          <p:sp>
            <p:nvSpPr>
              <p:cNvPr id="439" name="Text Box 97"/>
              <p:cNvSpPr txBox="1">
                <a:spLocks noChangeArrowheads="1"/>
              </p:cNvSpPr>
              <p:nvPr/>
            </p:nvSpPr>
            <p:spPr bwMode="auto">
              <a:xfrm>
                <a:off x="7066917" y="6209278"/>
                <a:ext cx="1460939" cy="152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2" tIns="63992" rIns="127982" bIns="63992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altLang="ru-RU" sz="500" b="0" dirty="0">
                  <a:solidFill>
                    <a:srgbClr val="000000"/>
                  </a:solidFill>
                  <a:cs typeface="Arial" panose="020B0604020202020204" pitchFamily="34" charset="0"/>
                </a:endParaRPr>
              </a:p>
            </p:txBody>
          </p:sp>
          <p:grpSp>
            <p:nvGrpSpPr>
              <p:cNvPr id="440" name="Группа 439"/>
              <p:cNvGrpSpPr/>
              <p:nvPr/>
            </p:nvGrpSpPr>
            <p:grpSpPr>
              <a:xfrm>
                <a:off x="6897578" y="4082211"/>
                <a:ext cx="2644738" cy="2764039"/>
                <a:chOff x="9401428" y="1559479"/>
                <a:chExt cx="3026400" cy="5253681"/>
              </a:xfrm>
            </p:grpSpPr>
            <p:grpSp>
              <p:nvGrpSpPr>
                <p:cNvPr id="445" name="Группа 444"/>
                <p:cNvGrpSpPr/>
                <p:nvPr/>
              </p:nvGrpSpPr>
              <p:grpSpPr>
                <a:xfrm>
                  <a:off x="9401428" y="1559479"/>
                  <a:ext cx="3026400" cy="5253681"/>
                  <a:chOff x="6759623" y="3727167"/>
                  <a:chExt cx="2464767" cy="3113013"/>
                </a:xfrm>
              </p:grpSpPr>
              <p:sp>
                <p:nvSpPr>
                  <p:cNvPr id="450" name="Rectangle 93"/>
                  <p:cNvSpPr>
                    <a:spLocks noChangeArrowheads="1"/>
                  </p:cNvSpPr>
                  <p:nvPr/>
                </p:nvSpPr>
                <p:spPr bwMode="auto">
                  <a:xfrm>
                    <a:off x="6759623" y="3767481"/>
                    <a:ext cx="2134158" cy="3072699"/>
                  </a:xfrm>
                  <a:prstGeom prst="rect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defTabSz="912321">
                      <a:defRPr/>
                    </a:pPr>
                    <a:endParaRPr lang="ru-RU" altLang="ru-RU" sz="800" dirty="0">
                      <a:solidFill>
                        <a:srgbClr val="000000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1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65774" y="5712496"/>
                    <a:ext cx="1833906" cy="36340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прогноз нарушения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ЛЭП </a:t>
                    </a:r>
                    <a:r>
                      <a:rPr lang="ru-RU" altLang="ru-RU" sz="1000" b="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(УГМС)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2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74325" y="3727167"/>
                    <a:ext cx="1606383" cy="24183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Условные обозначения</a:t>
                    </a:r>
                  </a:p>
                </p:txBody>
              </p:sp>
              <p:sp>
                <p:nvSpPr>
                  <p:cNvPr id="453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87581" y="6232909"/>
                    <a:ext cx="1609849" cy="20984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endParaRPr lang="ru-RU" altLang="ru-RU" sz="800" b="0" dirty="0">
                      <a:solidFill>
                        <a:srgbClr val="000000"/>
                      </a:solidFill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4" name="TextBox 10"/>
                  <p:cNvSpPr txBox="1"/>
                  <p:nvPr/>
                </p:nvSpPr>
                <p:spPr>
                  <a:xfrm>
                    <a:off x="6844151" y="6597757"/>
                    <a:ext cx="591514" cy="204745"/>
                  </a:xfrm>
                  <a:prstGeom prst="rect">
                    <a:avLst/>
                  </a:prstGeom>
                  <a:solidFill>
                    <a:schemeClr val="bg1"/>
                  </a:solidFill>
                  <a:effectLst>
                    <a:softEdge rad="63500"/>
                  </a:effectLst>
                </p:spPr>
                <p:txBody>
                  <a:bodyPr wrap="square" rtlCol="0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defTabSz="912321">
                      <a:defRPr/>
                    </a:pPr>
                    <a:r>
                      <a:rPr lang="ru-RU" sz="1000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Город</a:t>
                    </a:r>
                    <a:endParaRPr lang="ru-RU" sz="100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5" name="Полилиния 454"/>
                  <p:cNvSpPr/>
                  <p:nvPr/>
                </p:nvSpPr>
                <p:spPr>
                  <a:xfrm>
                    <a:off x="6881233" y="5740396"/>
                    <a:ext cx="324905" cy="204788"/>
                  </a:xfrm>
                  <a:custGeom>
                    <a:avLst/>
                    <a:gdLst>
                      <a:gd name="connsiteX0" fmla="*/ 42863 w 324905"/>
                      <a:gd name="connsiteY0" fmla="*/ 28575 h 204788"/>
                      <a:gd name="connsiteX1" fmla="*/ 47625 w 324905"/>
                      <a:gd name="connsiteY1" fmla="*/ 4763 h 204788"/>
                      <a:gd name="connsiteX2" fmla="*/ 61913 w 324905"/>
                      <a:gd name="connsiteY2" fmla="*/ 0 h 204788"/>
                      <a:gd name="connsiteX3" fmla="*/ 95250 w 324905"/>
                      <a:gd name="connsiteY3" fmla="*/ 4763 h 204788"/>
                      <a:gd name="connsiteX4" fmla="*/ 200025 w 324905"/>
                      <a:gd name="connsiteY4" fmla="*/ 9525 h 204788"/>
                      <a:gd name="connsiteX5" fmla="*/ 252413 w 324905"/>
                      <a:gd name="connsiteY5" fmla="*/ 14288 h 204788"/>
                      <a:gd name="connsiteX6" fmla="*/ 280988 w 324905"/>
                      <a:gd name="connsiteY6" fmla="*/ 23813 h 204788"/>
                      <a:gd name="connsiteX7" fmla="*/ 285750 w 324905"/>
                      <a:gd name="connsiteY7" fmla="*/ 52388 h 204788"/>
                      <a:gd name="connsiteX8" fmla="*/ 300038 w 324905"/>
                      <a:gd name="connsiteY8" fmla="*/ 57150 h 204788"/>
                      <a:gd name="connsiteX9" fmla="*/ 314325 w 324905"/>
                      <a:gd name="connsiteY9" fmla="*/ 66675 h 204788"/>
                      <a:gd name="connsiteX10" fmla="*/ 323850 w 324905"/>
                      <a:gd name="connsiteY10" fmla="*/ 80963 h 204788"/>
                      <a:gd name="connsiteX11" fmla="*/ 319088 w 324905"/>
                      <a:gd name="connsiteY11" fmla="*/ 180975 h 204788"/>
                      <a:gd name="connsiteX12" fmla="*/ 300038 w 324905"/>
                      <a:gd name="connsiteY12" fmla="*/ 185738 h 204788"/>
                      <a:gd name="connsiteX13" fmla="*/ 228600 w 324905"/>
                      <a:gd name="connsiteY13" fmla="*/ 190500 h 204788"/>
                      <a:gd name="connsiteX14" fmla="*/ 209550 w 324905"/>
                      <a:gd name="connsiteY14" fmla="*/ 195263 h 204788"/>
                      <a:gd name="connsiteX15" fmla="*/ 185738 w 324905"/>
                      <a:gd name="connsiteY15" fmla="*/ 200025 h 204788"/>
                      <a:gd name="connsiteX16" fmla="*/ 171450 w 324905"/>
                      <a:gd name="connsiteY16" fmla="*/ 204788 h 204788"/>
                      <a:gd name="connsiteX17" fmla="*/ 152400 w 324905"/>
                      <a:gd name="connsiteY17" fmla="*/ 190500 h 204788"/>
                      <a:gd name="connsiteX18" fmla="*/ 138113 w 324905"/>
                      <a:gd name="connsiteY18" fmla="*/ 180975 h 204788"/>
                      <a:gd name="connsiteX19" fmla="*/ 123825 w 324905"/>
                      <a:gd name="connsiteY19" fmla="*/ 166688 h 204788"/>
                      <a:gd name="connsiteX20" fmla="*/ 95250 w 324905"/>
                      <a:gd name="connsiteY20" fmla="*/ 152400 h 204788"/>
                      <a:gd name="connsiteX21" fmla="*/ 42863 w 324905"/>
                      <a:gd name="connsiteY21" fmla="*/ 147638 h 204788"/>
                      <a:gd name="connsiteX22" fmla="*/ 14288 w 324905"/>
                      <a:gd name="connsiteY22" fmla="*/ 133350 h 204788"/>
                      <a:gd name="connsiteX23" fmla="*/ 4763 w 324905"/>
                      <a:gd name="connsiteY23" fmla="*/ 119063 h 204788"/>
                      <a:gd name="connsiteX24" fmla="*/ 0 w 324905"/>
                      <a:gd name="connsiteY24" fmla="*/ 104775 h 204788"/>
                      <a:gd name="connsiteX25" fmla="*/ 19050 w 324905"/>
                      <a:gd name="connsiteY25" fmla="*/ 42863 h 204788"/>
                      <a:gd name="connsiteX26" fmla="*/ 42863 w 324905"/>
                      <a:gd name="connsiteY26" fmla="*/ 28575 h 2047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324905" h="204788">
                        <a:moveTo>
                          <a:pt x="42863" y="28575"/>
                        </a:moveTo>
                        <a:cubicBezTo>
                          <a:pt x="44450" y="20638"/>
                          <a:pt x="43135" y="11498"/>
                          <a:pt x="47625" y="4763"/>
                        </a:cubicBezTo>
                        <a:cubicBezTo>
                          <a:pt x="50410" y="586"/>
                          <a:pt x="56893" y="0"/>
                          <a:pt x="61913" y="0"/>
                        </a:cubicBezTo>
                        <a:cubicBezTo>
                          <a:pt x="73138" y="0"/>
                          <a:pt x="84138" y="3175"/>
                          <a:pt x="95250" y="4763"/>
                        </a:cubicBezTo>
                        <a:cubicBezTo>
                          <a:pt x="147969" y="22336"/>
                          <a:pt x="113804" y="14914"/>
                          <a:pt x="200025" y="9525"/>
                        </a:cubicBezTo>
                        <a:cubicBezTo>
                          <a:pt x="217488" y="11113"/>
                          <a:pt x="235145" y="11241"/>
                          <a:pt x="252413" y="14288"/>
                        </a:cubicBezTo>
                        <a:cubicBezTo>
                          <a:pt x="262300" y="16033"/>
                          <a:pt x="280988" y="23813"/>
                          <a:pt x="280988" y="23813"/>
                        </a:cubicBezTo>
                        <a:cubicBezTo>
                          <a:pt x="282575" y="33338"/>
                          <a:pt x="280959" y="44004"/>
                          <a:pt x="285750" y="52388"/>
                        </a:cubicBezTo>
                        <a:cubicBezTo>
                          <a:pt x="288241" y="56747"/>
                          <a:pt x="295548" y="54905"/>
                          <a:pt x="300038" y="57150"/>
                        </a:cubicBezTo>
                        <a:cubicBezTo>
                          <a:pt x="305157" y="59710"/>
                          <a:pt x="309563" y="63500"/>
                          <a:pt x="314325" y="66675"/>
                        </a:cubicBezTo>
                        <a:cubicBezTo>
                          <a:pt x="317500" y="71438"/>
                          <a:pt x="323612" y="75244"/>
                          <a:pt x="323850" y="80963"/>
                        </a:cubicBezTo>
                        <a:cubicBezTo>
                          <a:pt x="325240" y="114309"/>
                          <a:pt x="326484" y="148430"/>
                          <a:pt x="319088" y="180975"/>
                        </a:cubicBezTo>
                        <a:cubicBezTo>
                          <a:pt x="317637" y="187358"/>
                          <a:pt x="306548" y="185053"/>
                          <a:pt x="300038" y="185738"/>
                        </a:cubicBezTo>
                        <a:cubicBezTo>
                          <a:pt x="276304" y="188236"/>
                          <a:pt x="252413" y="188913"/>
                          <a:pt x="228600" y="190500"/>
                        </a:cubicBezTo>
                        <a:cubicBezTo>
                          <a:pt x="222250" y="192088"/>
                          <a:pt x="215940" y="193843"/>
                          <a:pt x="209550" y="195263"/>
                        </a:cubicBezTo>
                        <a:cubicBezTo>
                          <a:pt x="201648" y="197019"/>
                          <a:pt x="193591" y="198062"/>
                          <a:pt x="185738" y="200025"/>
                        </a:cubicBezTo>
                        <a:cubicBezTo>
                          <a:pt x="180868" y="201243"/>
                          <a:pt x="176213" y="203200"/>
                          <a:pt x="171450" y="204788"/>
                        </a:cubicBezTo>
                        <a:cubicBezTo>
                          <a:pt x="165100" y="200025"/>
                          <a:pt x="158859" y="195114"/>
                          <a:pt x="152400" y="190500"/>
                        </a:cubicBezTo>
                        <a:cubicBezTo>
                          <a:pt x="147743" y="187173"/>
                          <a:pt x="142510" y="184639"/>
                          <a:pt x="138113" y="180975"/>
                        </a:cubicBezTo>
                        <a:cubicBezTo>
                          <a:pt x="132939" y="176663"/>
                          <a:pt x="128999" y="171000"/>
                          <a:pt x="123825" y="166688"/>
                        </a:cubicBezTo>
                        <a:cubicBezTo>
                          <a:pt x="116019" y="160183"/>
                          <a:pt x="105619" y="153881"/>
                          <a:pt x="95250" y="152400"/>
                        </a:cubicBezTo>
                        <a:cubicBezTo>
                          <a:pt x="77892" y="149920"/>
                          <a:pt x="60325" y="149225"/>
                          <a:pt x="42863" y="147638"/>
                        </a:cubicBezTo>
                        <a:cubicBezTo>
                          <a:pt x="31242" y="143764"/>
                          <a:pt x="23520" y="142582"/>
                          <a:pt x="14288" y="133350"/>
                        </a:cubicBezTo>
                        <a:cubicBezTo>
                          <a:pt x="10241" y="129303"/>
                          <a:pt x="7323" y="124182"/>
                          <a:pt x="4763" y="119063"/>
                        </a:cubicBezTo>
                        <a:cubicBezTo>
                          <a:pt x="2518" y="114573"/>
                          <a:pt x="1588" y="109538"/>
                          <a:pt x="0" y="104775"/>
                        </a:cubicBezTo>
                        <a:cubicBezTo>
                          <a:pt x="5433" y="50448"/>
                          <a:pt x="-6518" y="68431"/>
                          <a:pt x="19050" y="42863"/>
                        </a:cubicBezTo>
                        <a:lnTo>
                          <a:pt x="42863" y="28575"/>
                        </a:lnTo>
                        <a:close/>
                      </a:path>
                    </a:pathLst>
                  </a:custGeom>
                  <a:solidFill>
                    <a:srgbClr val="FF0000">
                      <a:alpha val="40000"/>
                    </a:srgbClr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endParaRPr lang="ru-RU" sz="800" dirty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456" name="Прямоугольник 455"/>
                  <p:cNvSpPr/>
                  <p:nvPr/>
                </p:nvSpPr>
                <p:spPr>
                  <a:xfrm>
                    <a:off x="6789967" y="6011515"/>
                    <a:ext cx="527227" cy="138165"/>
                  </a:xfrm>
                  <a:prstGeom prst="rect">
                    <a:avLst/>
                  </a:prstGeom>
                  <a:solidFill>
                    <a:srgbClr val="FFFF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r>
                      <a:rPr lang="ru-RU" sz="80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321/20</a:t>
                    </a:r>
                  </a:p>
                </p:txBody>
              </p:sp>
              <p:sp>
                <p:nvSpPr>
                  <p:cNvPr id="457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49111" y="6567185"/>
                    <a:ext cx="1831079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муниципальное образование</a:t>
                    </a:r>
                  </a:p>
                </p:txBody>
              </p:sp>
              <p:sp>
                <p:nvSpPr>
                  <p:cNvPr id="458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327897" y="4656852"/>
                    <a:ext cx="1896493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линии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электропередач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9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66267" y="5973077"/>
                    <a:ext cx="1898652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</a:t>
                    </a: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протяженность ЛЭП/ТП (шт.)</a:t>
                    </a:r>
                  </a:p>
                </p:txBody>
              </p:sp>
              <p:sp>
                <p:nvSpPr>
                  <p:cNvPr id="460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429220" y="4063712"/>
                    <a:ext cx="873125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осадки, мм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446" name="Скругленный прямоугольник 445"/>
                <p:cNvSpPr/>
                <p:nvPr/>
              </p:nvSpPr>
              <p:spPr>
                <a:xfrm>
                  <a:off x="9637258" y="6127238"/>
                  <a:ext cx="282820" cy="225201"/>
                </a:xfrm>
                <a:prstGeom prst="round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b="1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60%</a:t>
                  </a:r>
                </a:p>
              </p:txBody>
            </p:sp>
            <p:sp>
              <p:nvSpPr>
                <p:cNvPr id="447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08980" y="5925488"/>
                  <a:ext cx="2202328" cy="545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80200" tIns="40101" rIns="80200" bIns="40101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955471">
                    <a:defRPr/>
                  </a:pP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- </a:t>
                  </a:r>
                  <a:r>
                    <a:rPr lang="ru-RU" altLang="ru-RU" sz="1000" b="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износ электроэнергетических </a:t>
                  </a: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систем </a:t>
                  </a:r>
                </a:p>
              </p:txBody>
            </p:sp>
            <p:sp>
              <p:nvSpPr>
                <p:cNvPr id="448" name="Прямоугольник 447"/>
                <p:cNvSpPr/>
                <p:nvPr/>
              </p:nvSpPr>
              <p:spPr>
                <a:xfrm>
                  <a:off x="9438681" y="5747122"/>
                  <a:ext cx="658385" cy="230603"/>
                </a:xfrm>
                <a:prstGeom prst="rect">
                  <a:avLst/>
                </a:prstGeom>
                <a:solidFill>
                  <a:srgbClr val="92D050"/>
                </a:solidFill>
                <a:ln w="127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  <p:txBody>
                <a:bodyPr lIns="68571" tIns="34286" rIns="68571" bIns="34286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kern="0" dirty="0">
                      <a:solidFill>
                        <a:prstClr val="black"/>
                      </a:solidFill>
                      <a:cs typeface="Times New Roman" panose="02020603050405020304" pitchFamily="18" charset="0"/>
                    </a:rPr>
                    <a:t>19/330</a:t>
                  </a:r>
                </a:p>
              </p:txBody>
            </p:sp>
            <p:sp>
              <p:nvSpPr>
                <p:cNvPr id="449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25082" y="5647837"/>
                  <a:ext cx="1868848" cy="3973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127973" tIns="63988" rIns="127973" bIns="63988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- кол-во домов /населения</a:t>
                  </a:r>
                </a:p>
              </p:txBody>
            </p:sp>
          </p:grpSp>
          <p:sp>
            <p:nvSpPr>
              <p:cNvPr id="441" name="Text Box 97"/>
              <p:cNvSpPr txBox="1">
                <a:spLocks noChangeArrowheads="1"/>
              </p:cNvSpPr>
              <p:nvPr/>
            </p:nvSpPr>
            <p:spPr bwMode="auto">
              <a:xfrm>
                <a:off x="7335606" y="5464351"/>
                <a:ext cx="1948620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количество </a:t>
                </a:r>
                <a:r>
                  <a:rPr lang="ru-RU" altLang="ru-RU" sz="1000" b="0" kern="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осадков (УГМС), </a:t>
                </a: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мм</a:t>
                </a:r>
              </a:p>
            </p:txBody>
          </p:sp>
          <p:sp>
            <p:nvSpPr>
              <p:cNvPr id="442" name="TextBox 23"/>
              <p:cNvSpPr txBox="1"/>
              <p:nvPr/>
            </p:nvSpPr>
            <p:spPr>
              <a:xfrm>
                <a:off x="7029503" y="5479167"/>
                <a:ext cx="383894" cy="181793"/>
              </a:xfrm>
              <a:prstGeom prst="rect">
                <a:avLst/>
              </a:prstGeom>
              <a:solidFill>
                <a:srgbClr val="4F81BD">
                  <a:lumMod val="75000"/>
                </a:srgbClr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ru-RU" sz="1000" kern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  <p:sp>
            <p:nvSpPr>
              <p:cNvPr id="443" name="TextBox 23"/>
              <p:cNvSpPr txBox="1"/>
              <p:nvPr/>
            </p:nvSpPr>
            <p:spPr>
              <a:xfrm>
                <a:off x="7041092" y="5647261"/>
                <a:ext cx="372305" cy="181793"/>
              </a:xfrm>
              <a:prstGeom prst="rect">
                <a:avLst/>
              </a:prstGeom>
              <a:solidFill>
                <a:srgbClr val="FF9900"/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kern="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15</a:t>
                </a:r>
                <a:endParaRPr lang="ru-RU" sz="1000" kern="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44" name="Text Box 97"/>
              <p:cNvSpPr txBox="1">
                <a:spLocks noChangeArrowheads="1"/>
              </p:cNvSpPr>
              <p:nvPr/>
            </p:nvSpPr>
            <p:spPr bwMode="auto">
              <a:xfrm>
                <a:off x="7449857" y="5637358"/>
                <a:ext cx="1659776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порывы ветра (УГМС), м/с</a:t>
                </a:r>
              </a:p>
            </p:txBody>
          </p:sp>
        </p:grpSp>
        <p:pic>
          <p:nvPicPr>
            <p:cNvPr id="437" name="Рисунок 43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99635" y="5141222"/>
              <a:ext cx="649048" cy="1206564"/>
            </a:xfrm>
            <a:prstGeom prst="rect">
              <a:avLst/>
            </a:prstGeom>
          </p:spPr>
        </p:pic>
        <p:pic>
          <p:nvPicPr>
            <p:cNvPr id="438" name="Рисунок 43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97604" y="4711550"/>
              <a:ext cx="2310493" cy="215263"/>
            </a:xfrm>
            <a:prstGeom prst="rect">
              <a:avLst/>
            </a:prstGeom>
          </p:spPr>
        </p:pic>
      </p:grpSp>
      <p:sp>
        <p:nvSpPr>
          <p:cNvPr id="408" name="Rectangle 152"/>
          <p:cNvSpPr>
            <a:spLocks noChangeArrowheads="1"/>
          </p:cNvSpPr>
          <p:nvPr/>
        </p:nvSpPr>
        <p:spPr bwMode="auto">
          <a:xfrm>
            <a:off x="10457241" y="6311578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endParaRPr lang="ru-RU" altLang="ru-RU" sz="700" i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АРМ № 7</a:t>
            </a:r>
          </a:p>
          <a:p>
            <a:pPr lvl="0" defTabSz="1727942">
              <a:spcBef>
                <a:spcPct val="0"/>
              </a:spcBef>
            </a:pP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15:00 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.12.2023 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Исп. 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А.Ю. Годлевская</a:t>
            </a:r>
          </a:p>
          <a:p>
            <a:pPr lvl="0" defTabSz="1727942">
              <a:spcBef>
                <a:spcPct val="0"/>
              </a:spcBef>
            </a:pPr>
            <a:r>
              <a:rPr 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</a:t>
            </a:r>
            <a:r>
              <a:rPr 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3220-5507</a:t>
            </a:r>
          </a:p>
        </p:txBody>
      </p:sp>
      <p:grpSp>
        <p:nvGrpSpPr>
          <p:cNvPr id="490" name="Группа 489"/>
          <p:cNvGrpSpPr/>
          <p:nvPr/>
        </p:nvGrpSpPr>
        <p:grpSpPr>
          <a:xfrm>
            <a:off x="4111714" y="3157352"/>
            <a:ext cx="1581368" cy="723767"/>
            <a:chOff x="406713" y="1180365"/>
            <a:chExt cx="1581368" cy="723767"/>
          </a:xfrm>
        </p:grpSpPr>
        <p:cxnSp>
          <p:nvCxnSpPr>
            <p:cNvPr id="491" name="Прямая соединительная линия 490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2" name="Прямая соединительная линия 491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3" name="Скругленный прямоугольник 492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15%</a:t>
              </a:r>
            </a:p>
          </p:txBody>
        </p:sp>
        <p:sp>
          <p:nvSpPr>
            <p:cNvPr id="494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20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495" name="Прямоугольник 494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984/1336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96" name="Прямоугольник 495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50362/497806 </a:t>
              </a:r>
              <a:endParaRPr lang="ru-RU" sz="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97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/>
                <a:t>г. Сочи</a:t>
              </a:r>
            </a:p>
          </p:txBody>
        </p:sp>
        <p:sp>
          <p:nvSpPr>
            <p:cNvPr id="498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13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51320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17820"/>
            <a:ext cx="12192000" cy="6132367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5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Picture 49" descr="original_metal_w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20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4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17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2" name="Text Box 2"/>
          <p:cNvSpPr txBox="1">
            <a:spLocks noChangeArrowheads="1"/>
          </p:cNvSpPr>
          <p:nvPr/>
        </p:nvSpPr>
        <p:spPr bwMode="auto">
          <a:xfrm>
            <a:off x="-7936" y="-117"/>
            <a:ext cx="12193178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МАТЕРИАЛЫ ПО ОСАДКАМ И 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УСИЛЕНИЮ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ВЕТРА</a:t>
            </a:r>
          </a:p>
          <a:p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  КРАСНОДАРСКОГО КРАЯ</a:t>
            </a:r>
          </a:p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(РИСК НАРУШЕНИЯ ЭЛЕКТРОСНАБЖЕНИЯ </a:t>
            </a:r>
            <a:r>
              <a:rPr lang="ru-RU" alt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.12.2023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4" name="Прямоугольная выноска 4"/>
          <p:cNvSpPr>
            <a:spLocks noChangeArrowheads="1"/>
          </p:cNvSpPr>
          <p:nvPr/>
        </p:nvSpPr>
        <p:spPr bwMode="auto">
          <a:xfrm>
            <a:off x="3092689" y="5666"/>
            <a:ext cx="5966643" cy="701733"/>
          </a:xfrm>
          <a:prstGeom prst="wedgeRectCallout">
            <a:avLst>
              <a:gd name="adj1" fmla="val 57307"/>
              <a:gd name="adj2" fmla="val -18442"/>
            </a:avLst>
          </a:prstGeom>
          <a:noFill/>
          <a:ln w="9525" algn="ctr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dirty="0"/>
          </a:p>
        </p:txBody>
      </p:sp>
      <p:grpSp>
        <p:nvGrpSpPr>
          <p:cNvPr id="435" name="Группа 434"/>
          <p:cNvGrpSpPr/>
          <p:nvPr/>
        </p:nvGrpSpPr>
        <p:grpSpPr>
          <a:xfrm>
            <a:off x="9479132" y="2577977"/>
            <a:ext cx="3131213" cy="3743622"/>
            <a:chOff x="7765301" y="4457439"/>
            <a:chExt cx="2974026" cy="3743622"/>
          </a:xfrm>
        </p:grpSpPr>
        <p:grpSp>
          <p:nvGrpSpPr>
            <p:cNvPr id="436" name="Группа 435"/>
            <p:cNvGrpSpPr/>
            <p:nvPr/>
          </p:nvGrpSpPr>
          <p:grpSpPr>
            <a:xfrm>
              <a:off x="7765301" y="4457439"/>
              <a:ext cx="2974026" cy="3743622"/>
              <a:chOff x="6897578" y="4082211"/>
              <a:chExt cx="2644738" cy="2764039"/>
            </a:xfrm>
          </p:grpSpPr>
          <p:sp>
            <p:nvSpPr>
              <p:cNvPr id="439" name="Text Box 97"/>
              <p:cNvSpPr txBox="1">
                <a:spLocks noChangeArrowheads="1"/>
              </p:cNvSpPr>
              <p:nvPr/>
            </p:nvSpPr>
            <p:spPr bwMode="auto">
              <a:xfrm>
                <a:off x="7066917" y="6209278"/>
                <a:ext cx="1460939" cy="152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2" tIns="63992" rIns="127982" bIns="63992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altLang="ru-RU" sz="500" b="0" dirty="0">
                  <a:solidFill>
                    <a:srgbClr val="000000"/>
                  </a:solidFill>
                  <a:cs typeface="Arial" panose="020B0604020202020204" pitchFamily="34" charset="0"/>
                </a:endParaRPr>
              </a:p>
            </p:txBody>
          </p:sp>
          <p:grpSp>
            <p:nvGrpSpPr>
              <p:cNvPr id="440" name="Группа 439"/>
              <p:cNvGrpSpPr/>
              <p:nvPr/>
            </p:nvGrpSpPr>
            <p:grpSpPr>
              <a:xfrm>
                <a:off x="6897578" y="4082211"/>
                <a:ext cx="2644738" cy="2764039"/>
                <a:chOff x="9401428" y="1559479"/>
                <a:chExt cx="3026400" cy="5253681"/>
              </a:xfrm>
            </p:grpSpPr>
            <p:grpSp>
              <p:nvGrpSpPr>
                <p:cNvPr id="445" name="Группа 444"/>
                <p:cNvGrpSpPr/>
                <p:nvPr/>
              </p:nvGrpSpPr>
              <p:grpSpPr>
                <a:xfrm>
                  <a:off x="9401428" y="1559479"/>
                  <a:ext cx="3026400" cy="5253681"/>
                  <a:chOff x="6759623" y="3727167"/>
                  <a:chExt cx="2464767" cy="3113013"/>
                </a:xfrm>
              </p:grpSpPr>
              <p:sp>
                <p:nvSpPr>
                  <p:cNvPr id="450" name="Rectangle 93"/>
                  <p:cNvSpPr>
                    <a:spLocks noChangeArrowheads="1"/>
                  </p:cNvSpPr>
                  <p:nvPr/>
                </p:nvSpPr>
                <p:spPr bwMode="auto">
                  <a:xfrm>
                    <a:off x="6759623" y="3767481"/>
                    <a:ext cx="2134158" cy="3072699"/>
                  </a:xfrm>
                  <a:prstGeom prst="rect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defTabSz="912321">
                      <a:defRPr/>
                    </a:pPr>
                    <a:endParaRPr lang="ru-RU" altLang="ru-RU" sz="800" dirty="0">
                      <a:solidFill>
                        <a:srgbClr val="000000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1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65774" y="5712496"/>
                    <a:ext cx="1833906" cy="36340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прогноз нарушения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ЛЭП </a:t>
                    </a:r>
                    <a:r>
                      <a:rPr lang="ru-RU" altLang="ru-RU" sz="1000" b="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(УГМС)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2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74325" y="3727167"/>
                    <a:ext cx="1606383" cy="24183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Условные обозначения</a:t>
                    </a:r>
                  </a:p>
                </p:txBody>
              </p:sp>
              <p:sp>
                <p:nvSpPr>
                  <p:cNvPr id="453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87581" y="6232909"/>
                    <a:ext cx="1609849" cy="20984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endParaRPr lang="ru-RU" altLang="ru-RU" sz="800" b="0" dirty="0">
                      <a:solidFill>
                        <a:srgbClr val="000000"/>
                      </a:solidFill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4" name="TextBox 10"/>
                  <p:cNvSpPr txBox="1"/>
                  <p:nvPr/>
                </p:nvSpPr>
                <p:spPr>
                  <a:xfrm>
                    <a:off x="6844151" y="6597757"/>
                    <a:ext cx="591514" cy="204745"/>
                  </a:xfrm>
                  <a:prstGeom prst="rect">
                    <a:avLst/>
                  </a:prstGeom>
                  <a:solidFill>
                    <a:schemeClr val="bg1"/>
                  </a:solidFill>
                  <a:effectLst>
                    <a:softEdge rad="63500"/>
                  </a:effectLst>
                </p:spPr>
                <p:txBody>
                  <a:bodyPr wrap="square" rtlCol="0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defTabSz="912321">
                      <a:defRPr/>
                    </a:pPr>
                    <a:r>
                      <a:rPr lang="ru-RU" sz="1000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Город</a:t>
                    </a:r>
                    <a:endParaRPr lang="ru-RU" sz="100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5" name="Полилиния 454"/>
                  <p:cNvSpPr/>
                  <p:nvPr/>
                </p:nvSpPr>
                <p:spPr>
                  <a:xfrm>
                    <a:off x="6881233" y="5740396"/>
                    <a:ext cx="324905" cy="204788"/>
                  </a:xfrm>
                  <a:custGeom>
                    <a:avLst/>
                    <a:gdLst>
                      <a:gd name="connsiteX0" fmla="*/ 42863 w 324905"/>
                      <a:gd name="connsiteY0" fmla="*/ 28575 h 204788"/>
                      <a:gd name="connsiteX1" fmla="*/ 47625 w 324905"/>
                      <a:gd name="connsiteY1" fmla="*/ 4763 h 204788"/>
                      <a:gd name="connsiteX2" fmla="*/ 61913 w 324905"/>
                      <a:gd name="connsiteY2" fmla="*/ 0 h 204788"/>
                      <a:gd name="connsiteX3" fmla="*/ 95250 w 324905"/>
                      <a:gd name="connsiteY3" fmla="*/ 4763 h 204788"/>
                      <a:gd name="connsiteX4" fmla="*/ 200025 w 324905"/>
                      <a:gd name="connsiteY4" fmla="*/ 9525 h 204788"/>
                      <a:gd name="connsiteX5" fmla="*/ 252413 w 324905"/>
                      <a:gd name="connsiteY5" fmla="*/ 14288 h 204788"/>
                      <a:gd name="connsiteX6" fmla="*/ 280988 w 324905"/>
                      <a:gd name="connsiteY6" fmla="*/ 23813 h 204788"/>
                      <a:gd name="connsiteX7" fmla="*/ 285750 w 324905"/>
                      <a:gd name="connsiteY7" fmla="*/ 52388 h 204788"/>
                      <a:gd name="connsiteX8" fmla="*/ 300038 w 324905"/>
                      <a:gd name="connsiteY8" fmla="*/ 57150 h 204788"/>
                      <a:gd name="connsiteX9" fmla="*/ 314325 w 324905"/>
                      <a:gd name="connsiteY9" fmla="*/ 66675 h 204788"/>
                      <a:gd name="connsiteX10" fmla="*/ 323850 w 324905"/>
                      <a:gd name="connsiteY10" fmla="*/ 80963 h 204788"/>
                      <a:gd name="connsiteX11" fmla="*/ 319088 w 324905"/>
                      <a:gd name="connsiteY11" fmla="*/ 180975 h 204788"/>
                      <a:gd name="connsiteX12" fmla="*/ 300038 w 324905"/>
                      <a:gd name="connsiteY12" fmla="*/ 185738 h 204788"/>
                      <a:gd name="connsiteX13" fmla="*/ 228600 w 324905"/>
                      <a:gd name="connsiteY13" fmla="*/ 190500 h 204788"/>
                      <a:gd name="connsiteX14" fmla="*/ 209550 w 324905"/>
                      <a:gd name="connsiteY14" fmla="*/ 195263 h 204788"/>
                      <a:gd name="connsiteX15" fmla="*/ 185738 w 324905"/>
                      <a:gd name="connsiteY15" fmla="*/ 200025 h 204788"/>
                      <a:gd name="connsiteX16" fmla="*/ 171450 w 324905"/>
                      <a:gd name="connsiteY16" fmla="*/ 204788 h 204788"/>
                      <a:gd name="connsiteX17" fmla="*/ 152400 w 324905"/>
                      <a:gd name="connsiteY17" fmla="*/ 190500 h 204788"/>
                      <a:gd name="connsiteX18" fmla="*/ 138113 w 324905"/>
                      <a:gd name="connsiteY18" fmla="*/ 180975 h 204788"/>
                      <a:gd name="connsiteX19" fmla="*/ 123825 w 324905"/>
                      <a:gd name="connsiteY19" fmla="*/ 166688 h 204788"/>
                      <a:gd name="connsiteX20" fmla="*/ 95250 w 324905"/>
                      <a:gd name="connsiteY20" fmla="*/ 152400 h 204788"/>
                      <a:gd name="connsiteX21" fmla="*/ 42863 w 324905"/>
                      <a:gd name="connsiteY21" fmla="*/ 147638 h 204788"/>
                      <a:gd name="connsiteX22" fmla="*/ 14288 w 324905"/>
                      <a:gd name="connsiteY22" fmla="*/ 133350 h 204788"/>
                      <a:gd name="connsiteX23" fmla="*/ 4763 w 324905"/>
                      <a:gd name="connsiteY23" fmla="*/ 119063 h 204788"/>
                      <a:gd name="connsiteX24" fmla="*/ 0 w 324905"/>
                      <a:gd name="connsiteY24" fmla="*/ 104775 h 204788"/>
                      <a:gd name="connsiteX25" fmla="*/ 19050 w 324905"/>
                      <a:gd name="connsiteY25" fmla="*/ 42863 h 204788"/>
                      <a:gd name="connsiteX26" fmla="*/ 42863 w 324905"/>
                      <a:gd name="connsiteY26" fmla="*/ 28575 h 2047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324905" h="204788">
                        <a:moveTo>
                          <a:pt x="42863" y="28575"/>
                        </a:moveTo>
                        <a:cubicBezTo>
                          <a:pt x="44450" y="20638"/>
                          <a:pt x="43135" y="11498"/>
                          <a:pt x="47625" y="4763"/>
                        </a:cubicBezTo>
                        <a:cubicBezTo>
                          <a:pt x="50410" y="586"/>
                          <a:pt x="56893" y="0"/>
                          <a:pt x="61913" y="0"/>
                        </a:cubicBezTo>
                        <a:cubicBezTo>
                          <a:pt x="73138" y="0"/>
                          <a:pt x="84138" y="3175"/>
                          <a:pt x="95250" y="4763"/>
                        </a:cubicBezTo>
                        <a:cubicBezTo>
                          <a:pt x="147969" y="22336"/>
                          <a:pt x="113804" y="14914"/>
                          <a:pt x="200025" y="9525"/>
                        </a:cubicBezTo>
                        <a:cubicBezTo>
                          <a:pt x="217488" y="11113"/>
                          <a:pt x="235145" y="11241"/>
                          <a:pt x="252413" y="14288"/>
                        </a:cubicBezTo>
                        <a:cubicBezTo>
                          <a:pt x="262300" y="16033"/>
                          <a:pt x="280988" y="23813"/>
                          <a:pt x="280988" y="23813"/>
                        </a:cubicBezTo>
                        <a:cubicBezTo>
                          <a:pt x="282575" y="33338"/>
                          <a:pt x="280959" y="44004"/>
                          <a:pt x="285750" y="52388"/>
                        </a:cubicBezTo>
                        <a:cubicBezTo>
                          <a:pt x="288241" y="56747"/>
                          <a:pt x="295548" y="54905"/>
                          <a:pt x="300038" y="57150"/>
                        </a:cubicBezTo>
                        <a:cubicBezTo>
                          <a:pt x="305157" y="59710"/>
                          <a:pt x="309563" y="63500"/>
                          <a:pt x="314325" y="66675"/>
                        </a:cubicBezTo>
                        <a:cubicBezTo>
                          <a:pt x="317500" y="71438"/>
                          <a:pt x="323612" y="75244"/>
                          <a:pt x="323850" y="80963"/>
                        </a:cubicBezTo>
                        <a:cubicBezTo>
                          <a:pt x="325240" y="114309"/>
                          <a:pt x="326484" y="148430"/>
                          <a:pt x="319088" y="180975"/>
                        </a:cubicBezTo>
                        <a:cubicBezTo>
                          <a:pt x="317637" y="187358"/>
                          <a:pt x="306548" y="185053"/>
                          <a:pt x="300038" y="185738"/>
                        </a:cubicBezTo>
                        <a:cubicBezTo>
                          <a:pt x="276304" y="188236"/>
                          <a:pt x="252413" y="188913"/>
                          <a:pt x="228600" y="190500"/>
                        </a:cubicBezTo>
                        <a:cubicBezTo>
                          <a:pt x="222250" y="192088"/>
                          <a:pt x="215940" y="193843"/>
                          <a:pt x="209550" y="195263"/>
                        </a:cubicBezTo>
                        <a:cubicBezTo>
                          <a:pt x="201648" y="197019"/>
                          <a:pt x="193591" y="198062"/>
                          <a:pt x="185738" y="200025"/>
                        </a:cubicBezTo>
                        <a:cubicBezTo>
                          <a:pt x="180868" y="201243"/>
                          <a:pt x="176213" y="203200"/>
                          <a:pt x="171450" y="204788"/>
                        </a:cubicBezTo>
                        <a:cubicBezTo>
                          <a:pt x="165100" y="200025"/>
                          <a:pt x="158859" y="195114"/>
                          <a:pt x="152400" y="190500"/>
                        </a:cubicBezTo>
                        <a:cubicBezTo>
                          <a:pt x="147743" y="187173"/>
                          <a:pt x="142510" y="184639"/>
                          <a:pt x="138113" y="180975"/>
                        </a:cubicBezTo>
                        <a:cubicBezTo>
                          <a:pt x="132939" y="176663"/>
                          <a:pt x="128999" y="171000"/>
                          <a:pt x="123825" y="166688"/>
                        </a:cubicBezTo>
                        <a:cubicBezTo>
                          <a:pt x="116019" y="160183"/>
                          <a:pt x="105619" y="153881"/>
                          <a:pt x="95250" y="152400"/>
                        </a:cubicBezTo>
                        <a:cubicBezTo>
                          <a:pt x="77892" y="149920"/>
                          <a:pt x="60325" y="149225"/>
                          <a:pt x="42863" y="147638"/>
                        </a:cubicBezTo>
                        <a:cubicBezTo>
                          <a:pt x="31242" y="143764"/>
                          <a:pt x="23520" y="142582"/>
                          <a:pt x="14288" y="133350"/>
                        </a:cubicBezTo>
                        <a:cubicBezTo>
                          <a:pt x="10241" y="129303"/>
                          <a:pt x="7323" y="124182"/>
                          <a:pt x="4763" y="119063"/>
                        </a:cubicBezTo>
                        <a:cubicBezTo>
                          <a:pt x="2518" y="114573"/>
                          <a:pt x="1588" y="109538"/>
                          <a:pt x="0" y="104775"/>
                        </a:cubicBezTo>
                        <a:cubicBezTo>
                          <a:pt x="5433" y="50448"/>
                          <a:pt x="-6518" y="68431"/>
                          <a:pt x="19050" y="42863"/>
                        </a:cubicBezTo>
                        <a:lnTo>
                          <a:pt x="42863" y="28575"/>
                        </a:lnTo>
                        <a:close/>
                      </a:path>
                    </a:pathLst>
                  </a:custGeom>
                  <a:solidFill>
                    <a:srgbClr val="FF0000">
                      <a:alpha val="40000"/>
                    </a:srgbClr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endParaRPr lang="ru-RU" sz="800" dirty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456" name="Прямоугольник 455"/>
                  <p:cNvSpPr/>
                  <p:nvPr/>
                </p:nvSpPr>
                <p:spPr>
                  <a:xfrm>
                    <a:off x="6789967" y="6011515"/>
                    <a:ext cx="527227" cy="138165"/>
                  </a:xfrm>
                  <a:prstGeom prst="rect">
                    <a:avLst/>
                  </a:prstGeom>
                  <a:solidFill>
                    <a:srgbClr val="FFFF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r>
                      <a:rPr lang="ru-RU" sz="80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321/20</a:t>
                    </a:r>
                  </a:p>
                </p:txBody>
              </p:sp>
              <p:sp>
                <p:nvSpPr>
                  <p:cNvPr id="457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49111" y="6567185"/>
                    <a:ext cx="1831079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муниципальное образование</a:t>
                    </a:r>
                  </a:p>
                </p:txBody>
              </p:sp>
              <p:sp>
                <p:nvSpPr>
                  <p:cNvPr id="458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327897" y="4656852"/>
                    <a:ext cx="1896493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линии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электропередач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9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66267" y="5973077"/>
                    <a:ext cx="1898652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</a:t>
                    </a: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протяженность ЛЭП/ТП (шт.)</a:t>
                    </a:r>
                  </a:p>
                </p:txBody>
              </p:sp>
              <p:sp>
                <p:nvSpPr>
                  <p:cNvPr id="460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429220" y="4063712"/>
                    <a:ext cx="873125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осадки, мм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446" name="Скругленный прямоугольник 445"/>
                <p:cNvSpPr/>
                <p:nvPr/>
              </p:nvSpPr>
              <p:spPr>
                <a:xfrm>
                  <a:off x="9637258" y="6127238"/>
                  <a:ext cx="282820" cy="225201"/>
                </a:xfrm>
                <a:prstGeom prst="round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b="1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60%</a:t>
                  </a:r>
                </a:p>
              </p:txBody>
            </p:sp>
            <p:sp>
              <p:nvSpPr>
                <p:cNvPr id="447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08980" y="5925488"/>
                  <a:ext cx="2202328" cy="545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80200" tIns="40101" rIns="80200" bIns="40101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955471">
                    <a:defRPr/>
                  </a:pP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- </a:t>
                  </a:r>
                  <a:r>
                    <a:rPr lang="ru-RU" altLang="ru-RU" sz="1000" b="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износ электроэнергетических </a:t>
                  </a: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систем </a:t>
                  </a:r>
                </a:p>
              </p:txBody>
            </p:sp>
            <p:sp>
              <p:nvSpPr>
                <p:cNvPr id="448" name="Прямоугольник 447"/>
                <p:cNvSpPr/>
                <p:nvPr/>
              </p:nvSpPr>
              <p:spPr>
                <a:xfrm>
                  <a:off x="9438681" y="5747122"/>
                  <a:ext cx="658385" cy="230603"/>
                </a:xfrm>
                <a:prstGeom prst="rect">
                  <a:avLst/>
                </a:prstGeom>
                <a:solidFill>
                  <a:srgbClr val="92D050"/>
                </a:solidFill>
                <a:ln w="127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  <p:txBody>
                <a:bodyPr lIns="68571" tIns="34286" rIns="68571" bIns="34286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kern="0" dirty="0">
                      <a:solidFill>
                        <a:prstClr val="black"/>
                      </a:solidFill>
                      <a:cs typeface="Times New Roman" panose="02020603050405020304" pitchFamily="18" charset="0"/>
                    </a:rPr>
                    <a:t>19/330</a:t>
                  </a:r>
                </a:p>
              </p:txBody>
            </p:sp>
            <p:sp>
              <p:nvSpPr>
                <p:cNvPr id="449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25082" y="5647837"/>
                  <a:ext cx="1868848" cy="3973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127973" tIns="63988" rIns="127973" bIns="63988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- кол-во домов /населения</a:t>
                  </a:r>
                </a:p>
              </p:txBody>
            </p:sp>
          </p:grpSp>
          <p:sp>
            <p:nvSpPr>
              <p:cNvPr id="441" name="Text Box 97"/>
              <p:cNvSpPr txBox="1">
                <a:spLocks noChangeArrowheads="1"/>
              </p:cNvSpPr>
              <p:nvPr/>
            </p:nvSpPr>
            <p:spPr bwMode="auto">
              <a:xfrm>
                <a:off x="7335606" y="5464351"/>
                <a:ext cx="1948620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количество </a:t>
                </a:r>
                <a:r>
                  <a:rPr lang="ru-RU" altLang="ru-RU" sz="1000" b="0" kern="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осадков (УГМС), </a:t>
                </a: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мм</a:t>
                </a:r>
              </a:p>
            </p:txBody>
          </p:sp>
          <p:sp>
            <p:nvSpPr>
              <p:cNvPr id="442" name="TextBox 23"/>
              <p:cNvSpPr txBox="1"/>
              <p:nvPr/>
            </p:nvSpPr>
            <p:spPr>
              <a:xfrm>
                <a:off x="7029503" y="5479167"/>
                <a:ext cx="383894" cy="181793"/>
              </a:xfrm>
              <a:prstGeom prst="rect">
                <a:avLst/>
              </a:prstGeom>
              <a:solidFill>
                <a:srgbClr val="4F81BD">
                  <a:lumMod val="75000"/>
                </a:srgbClr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ru-RU" sz="1000" kern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  <p:sp>
            <p:nvSpPr>
              <p:cNvPr id="443" name="TextBox 23"/>
              <p:cNvSpPr txBox="1"/>
              <p:nvPr/>
            </p:nvSpPr>
            <p:spPr>
              <a:xfrm>
                <a:off x="7041092" y="5647261"/>
                <a:ext cx="372305" cy="181793"/>
              </a:xfrm>
              <a:prstGeom prst="rect">
                <a:avLst/>
              </a:prstGeom>
              <a:solidFill>
                <a:srgbClr val="FF9900"/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kern="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15</a:t>
                </a:r>
                <a:endParaRPr lang="ru-RU" sz="1000" kern="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44" name="Text Box 97"/>
              <p:cNvSpPr txBox="1">
                <a:spLocks noChangeArrowheads="1"/>
              </p:cNvSpPr>
              <p:nvPr/>
            </p:nvSpPr>
            <p:spPr bwMode="auto">
              <a:xfrm>
                <a:off x="7449857" y="5637358"/>
                <a:ext cx="1659776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порывы ветра (УГМС), м/с</a:t>
                </a:r>
              </a:p>
            </p:txBody>
          </p:sp>
        </p:grpSp>
        <p:pic>
          <p:nvPicPr>
            <p:cNvPr id="437" name="Рисунок 43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99635" y="5141222"/>
              <a:ext cx="649048" cy="1206564"/>
            </a:xfrm>
            <a:prstGeom prst="rect">
              <a:avLst/>
            </a:prstGeom>
          </p:spPr>
        </p:pic>
        <p:pic>
          <p:nvPicPr>
            <p:cNvPr id="438" name="Рисунок 43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97604" y="4711550"/>
              <a:ext cx="2310493" cy="215263"/>
            </a:xfrm>
            <a:prstGeom prst="rect">
              <a:avLst/>
            </a:prstGeom>
          </p:spPr>
        </p:pic>
      </p:grpSp>
      <p:sp>
        <p:nvSpPr>
          <p:cNvPr id="408" name="Rectangle 152"/>
          <p:cNvSpPr>
            <a:spLocks noChangeArrowheads="1"/>
          </p:cNvSpPr>
          <p:nvPr/>
        </p:nvSpPr>
        <p:spPr bwMode="auto">
          <a:xfrm>
            <a:off x="10457241" y="6311578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endParaRPr lang="ru-RU" altLang="ru-RU" sz="700" i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АРМ № 7</a:t>
            </a:r>
          </a:p>
          <a:p>
            <a:pPr lvl="0" defTabSz="1727942">
              <a:spcBef>
                <a:spcPct val="0"/>
              </a:spcBef>
            </a:pP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15:00 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.12.2023 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Исп. 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А.Ю. Годлевская</a:t>
            </a:r>
          </a:p>
          <a:p>
            <a:pPr lvl="0" defTabSz="1727942">
              <a:spcBef>
                <a:spcPct val="0"/>
              </a:spcBef>
            </a:pPr>
            <a:r>
              <a:rPr 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</a:t>
            </a:r>
            <a:r>
              <a:rPr 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3220-5507</a:t>
            </a:r>
          </a:p>
        </p:txBody>
      </p:sp>
      <p:grpSp>
        <p:nvGrpSpPr>
          <p:cNvPr id="499" name="Группа 498"/>
          <p:cNvGrpSpPr/>
          <p:nvPr/>
        </p:nvGrpSpPr>
        <p:grpSpPr>
          <a:xfrm>
            <a:off x="5047281" y="3066901"/>
            <a:ext cx="1581368" cy="723767"/>
            <a:chOff x="406713" y="1180365"/>
            <a:chExt cx="1581368" cy="723767"/>
          </a:xfrm>
        </p:grpSpPr>
        <p:cxnSp>
          <p:nvCxnSpPr>
            <p:cNvPr id="500" name="Прямая соединительная линия 499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1" name="Прямая соединительная линия 500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2" name="Скругленный прямоугольник 501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50%</a:t>
              </a:r>
            </a:p>
          </p:txBody>
        </p:sp>
        <p:sp>
          <p:nvSpPr>
            <p:cNvPr id="503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20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504" name="Прямоугольник 503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726/360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05" name="Прямоугольник 504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35496/125876 </a:t>
              </a:r>
            </a:p>
          </p:txBody>
        </p:sp>
        <p:sp>
          <p:nvSpPr>
            <p:cNvPr id="506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/>
                <a:t>Туапсинский р-н</a:t>
              </a:r>
            </a:p>
          </p:txBody>
        </p:sp>
        <p:sp>
          <p:nvSpPr>
            <p:cNvPr id="507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10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87803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936" y="722989"/>
            <a:ext cx="12199936" cy="6132456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5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Picture 49" descr="original_metal_w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20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4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17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2" name="Text Box 2"/>
          <p:cNvSpPr txBox="1">
            <a:spLocks noChangeArrowheads="1"/>
          </p:cNvSpPr>
          <p:nvPr/>
        </p:nvSpPr>
        <p:spPr bwMode="auto">
          <a:xfrm>
            <a:off x="-7936" y="-117"/>
            <a:ext cx="12193178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МАТЕРИАЛЫ ПО ОСАДКАМ И 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УСИЛЕНИЮ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ВЕТРА</a:t>
            </a:r>
          </a:p>
          <a:p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  КРАСНОДАРСКОГО КРАЯ</a:t>
            </a:r>
          </a:p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(РИСК НАРУШЕНИЯ ЭЛЕКТРОСНАБЖЕНИЯ </a:t>
            </a:r>
            <a:r>
              <a:rPr lang="ru-RU" alt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.12.2023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4" name="Прямоугольная выноска 4"/>
          <p:cNvSpPr>
            <a:spLocks noChangeArrowheads="1"/>
          </p:cNvSpPr>
          <p:nvPr/>
        </p:nvSpPr>
        <p:spPr bwMode="auto">
          <a:xfrm>
            <a:off x="3092689" y="5666"/>
            <a:ext cx="5966643" cy="701733"/>
          </a:xfrm>
          <a:prstGeom prst="wedgeRectCallout">
            <a:avLst>
              <a:gd name="adj1" fmla="val 57307"/>
              <a:gd name="adj2" fmla="val -18442"/>
            </a:avLst>
          </a:prstGeom>
          <a:noFill/>
          <a:ln w="9525" algn="ctr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dirty="0"/>
          </a:p>
        </p:txBody>
      </p:sp>
      <p:grpSp>
        <p:nvGrpSpPr>
          <p:cNvPr id="435" name="Группа 434"/>
          <p:cNvGrpSpPr/>
          <p:nvPr/>
        </p:nvGrpSpPr>
        <p:grpSpPr>
          <a:xfrm>
            <a:off x="9479132" y="2577977"/>
            <a:ext cx="3131213" cy="3743622"/>
            <a:chOff x="7765301" y="4457439"/>
            <a:chExt cx="2974026" cy="3743622"/>
          </a:xfrm>
        </p:grpSpPr>
        <p:grpSp>
          <p:nvGrpSpPr>
            <p:cNvPr id="436" name="Группа 435"/>
            <p:cNvGrpSpPr/>
            <p:nvPr/>
          </p:nvGrpSpPr>
          <p:grpSpPr>
            <a:xfrm>
              <a:off x="7765301" y="4457439"/>
              <a:ext cx="2974026" cy="3743622"/>
              <a:chOff x="6897578" y="4082211"/>
              <a:chExt cx="2644738" cy="2764039"/>
            </a:xfrm>
          </p:grpSpPr>
          <p:sp>
            <p:nvSpPr>
              <p:cNvPr id="439" name="Text Box 97"/>
              <p:cNvSpPr txBox="1">
                <a:spLocks noChangeArrowheads="1"/>
              </p:cNvSpPr>
              <p:nvPr/>
            </p:nvSpPr>
            <p:spPr bwMode="auto">
              <a:xfrm>
                <a:off x="7066917" y="6209278"/>
                <a:ext cx="1460939" cy="152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2" tIns="63992" rIns="127982" bIns="63992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altLang="ru-RU" sz="500" b="0" dirty="0">
                  <a:solidFill>
                    <a:srgbClr val="000000"/>
                  </a:solidFill>
                  <a:cs typeface="Arial" panose="020B0604020202020204" pitchFamily="34" charset="0"/>
                </a:endParaRPr>
              </a:p>
            </p:txBody>
          </p:sp>
          <p:grpSp>
            <p:nvGrpSpPr>
              <p:cNvPr id="440" name="Группа 439"/>
              <p:cNvGrpSpPr/>
              <p:nvPr/>
            </p:nvGrpSpPr>
            <p:grpSpPr>
              <a:xfrm>
                <a:off x="6897578" y="4082211"/>
                <a:ext cx="2644738" cy="2764039"/>
                <a:chOff x="9401428" y="1559479"/>
                <a:chExt cx="3026400" cy="5253681"/>
              </a:xfrm>
            </p:grpSpPr>
            <p:grpSp>
              <p:nvGrpSpPr>
                <p:cNvPr id="445" name="Группа 444"/>
                <p:cNvGrpSpPr/>
                <p:nvPr/>
              </p:nvGrpSpPr>
              <p:grpSpPr>
                <a:xfrm>
                  <a:off x="9401428" y="1559479"/>
                  <a:ext cx="3026400" cy="5253681"/>
                  <a:chOff x="6759623" y="3727167"/>
                  <a:chExt cx="2464767" cy="3113013"/>
                </a:xfrm>
              </p:grpSpPr>
              <p:sp>
                <p:nvSpPr>
                  <p:cNvPr id="450" name="Rectangle 93"/>
                  <p:cNvSpPr>
                    <a:spLocks noChangeArrowheads="1"/>
                  </p:cNvSpPr>
                  <p:nvPr/>
                </p:nvSpPr>
                <p:spPr bwMode="auto">
                  <a:xfrm>
                    <a:off x="6759623" y="3767481"/>
                    <a:ext cx="2134158" cy="3072699"/>
                  </a:xfrm>
                  <a:prstGeom prst="rect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defTabSz="912321">
                      <a:defRPr/>
                    </a:pPr>
                    <a:endParaRPr lang="ru-RU" altLang="ru-RU" sz="800" dirty="0">
                      <a:solidFill>
                        <a:srgbClr val="000000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1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65774" y="5712496"/>
                    <a:ext cx="1833906" cy="36340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прогноз нарушения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ЛЭП </a:t>
                    </a:r>
                    <a:r>
                      <a:rPr lang="ru-RU" altLang="ru-RU" sz="1000" b="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(УГМС)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2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74325" y="3727167"/>
                    <a:ext cx="1606383" cy="24183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Условные обозначения</a:t>
                    </a:r>
                  </a:p>
                </p:txBody>
              </p:sp>
              <p:sp>
                <p:nvSpPr>
                  <p:cNvPr id="453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87581" y="6232909"/>
                    <a:ext cx="1609849" cy="20984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endParaRPr lang="ru-RU" altLang="ru-RU" sz="800" b="0" dirty="0">
                      <a:solidFill>
                        <a:srgbClr val="000000"/>
                      </a:solidFill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4" name="TextBox 10"/>
                  <p:cNvSpPr txBox="1"/>
                  <p:nvPr/>
                </p:nvSpPr>
                <p:spPr>
                  <a:xfrm>
                    <a:off x="6844151" y="6597757"/>
                    <a:ext cx="591514" cy="204745"/>
                  </a:xfrm>
                  <a:prstGeom prst="rect">
                    <a:avLst/>
                  </a:prstGeom>
                  <a:solidFill>
                    <a:schemeClr val="bg1"/>
                  </a:solidFill>
                  <a:effectLst>
                    <a:softEdge rad="63500"/>
                  </a:effectLst>
                </p:spPr>
                <p:txBody>
                  <a:bodyPr wrap="square" rtlCol="0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defTabSz="912321">
                      <a:defRPr/>
                    </a:pPr>
                    <a:r>
                      <a:rPr lang="ru-RU" sz="1000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Город</a:t>
                    </a:r>
                    <a:endParaRPr lang="ru-RU" sz="100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5" name="Полилиния 454"/>
                  <p:cNvSpPr/>
                  <p:nvPr/>
                </p:nvSpPr>
                <p:spPr>
                  <a:xfrm>
                    <a:off x="6881233" y="5740396"/>
                    <a:ext cx="324905" cy="204788"/>
                  </a:xfrm>
                  <a:custGeom>
                    <a:avLst/>
                    <a:gdLst>
                      <a:gd name="connsiteX0" fmla="*/ 42863 w 324905"/>
                      <a:gd name="connsiteY0" fmla="*/ 28575 h 204788"/>
                      <a:gd name="connsiteX1" fmla="*/ 47625 w 324905"/>
                      <a:gd name="connsiteY1" fmla="*/ 4763 h 204788"/>
                      <a:gd name="connsiteX2" fmla="*/ 61913 w 324905"/>
                      <a:gd name="connsiteY2" fmla="*/ 0 h 204788"/>
                      <a:gd name="connsiteX3" fmla="*/ 95250 w 324905"/>
                      <a:gd name="connsiteY3" fmla="*/ 4763 h 204788"/>
                      <a:gd name="connsiteX4" fmla="*/ 200025 w 324905"/>
                      <a:gd name="connsiteY4" fmla="*/ 9525 h 204788"/>
                      <a:gd name="connsiteX5" fmla="*/ 252413 w 324905"/>
                      <a:gd name="connsiteY5" fmla="*/ 14288 h 204788"/>
                      <a:gd name="connsiteX6" fmla="*/ 280988 w 324905"/>
                      <a:gd name="connsiteY6" fmla="*/ 23813 h 204788"/>
                      <a:gd name="connsiteX7" fmla="*/ 285750 w 324905"/>
                      <a:gd name="connsiteY7" fmla="*/ 52388 h 204788"/>
                      <a:gd name="connsiteX8" fmla="*/ 300038 w 324905"/>
                      <a:gd name="connsiteY8" fmla="*/ 57150 h 204788"/>
                      <a:gd name="connsiteX9" fmla="*/ 314325 w 324905"/>
                      <a:gd name="connsiteY9" fmla="*/ 66675 h 204788"/>
                      <a:gd name="connsiteX10" fmla="*/ 323850 w 324905"/>
                      <a:gd name="connsiteY10" fmla="*/ 80963 h 204788"/>
                      <a:gd name="connsiteX11" fmla="*/ 319088 w 324905"/>
                      <a:gd name="connsiteY11" fmla="*/ 180975 h 204788"/>
                      <a:gd name="connsiteX12" fmla="*/ 300038 w 324905"/>
                      <a:gd name="connsiteY12" fmla="*/ 185738 h 204788"/>
                      <a:gd name="connsiteX13" fmla="*/ 228600 w 324905"/>
                      <a:gd name="connsiteY13" fmla="*/ 190500 h 204788"/>
                      <a:gd name="connsiteX14" fmla="*/ 209550 w 324905"/>
                      <a:gd name="connsiteY14" fmla="*/ 195263 h 204788"/>
                      <a:gd name="connsiteX15" fmla="*/ 185738 w 324905"/>
                      <a:gd name="connsiteY15" fmla="*/ 200025 h 204788"/>
                      <a:gd name="connsiteX16" fmla="*/ 171450 w 324905"/>
                      <a:gd name="connsiteY16" fmla="*/ 204788 h 204788"/>
                      <a:gd name="connsiteX17" fmla="*/ 152400 w 324905"/>
                      <a:gd name="connsiteY17" fmla="*/ 190500 h 204788"/>
                      <a:gd name="connsiteX18" fmla="*/ 138113 w 324905"/>
                      <a:gd name="connsiteY18" fmla="*/ 180975 h 204788"/>
                      <a:gd name="connsiteX19" fmla="*/ 123825 w 324905"/>
                      <a:gd name="connsiteY19" fmla="*/ 166688 h 204788"/>
                      <a:gd name="connsiteX20" fmla="*/ 95250 w 324905"/>
                      <a:gd name="connsiteY20" fmla="*/ 152400 h 204788"/>
                      <a:gd name="connsiteX21" fmla="*/ 42863 w 324905"/>
                      <a:gd name="connsiteY21" fmla="*/ 147638 h 204788"/>
                      <a:gd name="connsiteX22" fmla="*/ 14288 w 324905"/>
                      <a:gd name="connsiteY22" fmla="*/ 133350 h 204788"/>
                      <a:gd name="connsiteX23" fmla="*/ 4763 w 324905"/>
                      <a:gd name="connsiteY23" fmla="*/ 119063 h 204788"/>
                      <a:gd name="connsiteX24" fmla="*/ 0 w 324905"/>
                      <a:gd name="connsiteY24" fmla="*/ 104775 h 204788"/>
                      <a:gd name="connsiteX25" fmla="*/ 19050 w 324905"/>
                      <a:gd name="connsiteY25" fmla="*/ 42863 h 204788"/>
                      <a:gd name="connsiteX26" fmla="*/ 42863 w 324905"/>
                      <a:gd name="connsiteY26" fmla="*/ 28575 h 2047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324905" h="204788">
                        <a:moveTo>
                          <a:pt x="42863" y="28575"/>
                        </a:moveTo>
                        <a:cubicBezTo>
                          <a:pt x="44450" y="20638"/>
                          <a:pt x="43135" y="11498"/>
                          <a:pt x="47625" y="4763"/>
                        </a:cubicBezTo>
                        <a:cubicBezTo>
                          <a:pt x="50410" y="586"/>
                          <a:pt x="56893" y="0"/>
                          <a:pt x="61913" y="0"/>
                        </a:cubicBezTo>
                        <a:cubicBezTo>
                          <a:pt x="73138" y="0"/>
                          <a:pt x="84138" y="3175"/>
                          <a:pt x="95250" y="4763"/>
                        </a:cubicBezTo>
                        <a:cubicBezTo>
                          <a:pt x="147969" y="22336"/>
                          <a:pt x="113804" y="14914"/>
                          <a:pt x="200025" y="9525"/>
                        </a:cubicBezTo>
                        <a:cubicBezTo>
                          <a:pt x="217488" y="11113"/>
                          <a:pt x="235145" y="11241"/>
                          <a:pt x="252413" y="14288"/>
                        </a:cubicBezTo>
                        <a:cubicBezTo>
                          <a:pt x="262300" y="16033"/>
                          <a:pt x="280988" y="23813"/>
                          <a:pt x="280988" y="23813"/>
                        </a:cubicBezTo>
                        <a:cubicBezTo>
                          <a:pt x="282575" y="33338"/>
                          <a:pt x="280959" y="44004"/>
                          <a:pt x="285750" y="52388"/>
                        </a:cubicBezTo>
                        <a:cubicBezTo>
                          <a:pt x="288241" y="56747"/>
                          <a:pt x="295548" y="54905"/>
                          <a:pt x="300038" y="57150"/>
                        </a:cubicBezTo>
                        <a:cubicBezTo>
                          <a:pt x="305157" y="59710"/>
                          <a:pt x="309563" y="63500"/>
                          <a:pt x="314325" y="66675"/>
                        </a:cubicBezTo>
                        <a:cubicBezTo>
                          <a:pt x="317500" y="71438"/>
                          <a:pt x="323612" y="75244"/>
                          <a:pt x="323850" y="80963"/>
                        </a:cubicBezTo>
                        <a:cubicBezTo>
                          <a:pt x="325240" y="114309"/>
                          <a:pt x="326484" y="148430"/>
                          <a:pt x="319088" y="180975"/>
                        </a:cubicBezTo>
                        <a:cubicBezTo>
                          <a:pt x="317637" y="187358"/>
                          <a:pt x="306548" y="185053"/>
                          <a:pt x="300038" y="185738"/>
                        </a:cubicBezTo>
                        <a:cubicBezTo>
                          <a:pt x="276304" y="188236"/>
                          <a:pt x="252413" y="188913"/>
                          <a:pt x="228600" y="190500"/>
                        </a:cubicBezTo>
                        <a:cubicBezTo>
                          <a:pt x="222250" y="192088"/>
                          <a:pt x="215940" y="193843"/>
                          <a:pt x="209550" y="195263"/>
                        </a:cubicBezTo>
                        <a:cubicBezTo>
                          <a:pt x="201648" y="197019"/>
                          <a:pt x="193591" y="198062"/>
                          <a:pt x="185738" y="200025"/>
                        </a:cubicBezTo>
                        <a:cubicBezTo>
                          <a:pt x="180868" y="201243"/>
                          <a:pt x="176213" y="203200"/>
                          <a:pt x="171450" y="204788"/>
                        </a:cubicBezTo>
                        <a:cubicBezTo>
                          <a:pt x="165100" y="200025"/>
                          <a:pt x="158859" y="195114"/>
                          <a:pt x="152400" y="190500"/>
                        </a:cubicBezTo>
                        <a:cubicBezTo>
                          <a:pt x="147743" y="187173"/>
                          <a:pt x="142510" y="184639"/>
                          <a:pt x="138113" y="180975"/>
                        </a:cubicBezTo>
                        <a:cubicBezTo>
                          <a:pt x="132939" y="176663"/>
                          <a:pt x="128999" y="171000"/>
                          <a:pt x="123825" y="166688"/>
                        </a:cubicBezTo>
                        <a:cubicBezTo>
                          <a:pt x="116019" y="160183"/>
                          <a:pt x="105619" y="153881"/>
                          <a:pt x="95250" y="152400"/>
                        </a:cubicBezTo>
                        <a:cubicBezTo>
                          <a:pt x="77892" y="149920"/>
                          <a:pt x="60325" y="149225"/>
                          <a:pt x="42863" y="147638"/>
                        </a:cubicBezTo>
                        <a:cubicBezTo>
                          <a:pt x="31242" y="143764"/>
                          <a:pt x="23520" y="142582"/>
                          <a:pt x="14288" y="133350"/>
                        </a:cubicBezTo>
                        <a:cubicBezTo>
                          <a:pt x="10241" y="129303"/>
                          <a:pt x="7323" y="124182"/>
                          <a:pt x="4763" y="119063"/>
                        </a:cubicBezTo>
                        <a:cubicBezTo>
                          <a:pt x="2518" y="114573"/>
                          <a:pt x="1588" y="109538"/>
                          <a:pt x="0" y="104775"/>
                        </a:cubicBezTo>
                        <a:cubicBezTo>
                          <a:pt x="5433" y="50448"/>
                          <a:pt x="-6518" y="68431"/>
                          <a:pt x="19050" y="42863"/>
                        </a:cubicBezTo>
                        <a:lnTo>
                          <a:pt x="42863" y="28575"/>
                        </a:lnTo>
                        <a:close/>
                      </a:path>
                    </a:pathLst>
                  </a:custGeom>
                  <a:solidFill>
                    <a:srgbClr val="FF0000">
                      <a:alpha val="40000"/>
                    </a:srgbClr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endParaRPr lang="ru-RU" sz="800" dirty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456" name="Прямоугольник 455"/>
                  <p:cNvSpPr/>
                  <p:nvPr/>
                </p:nvSpPr>
                <p:spPr>
                  <a:xfrm>
                    <a:off x="6789967" y="6011515"/>
                    <a:ext cx="527227" cy="138165"/>
                  </a:xfrm>
                  <a:prstGeom prst="rect">
                    <a:avLst/>
                  </a:prstGeom>
                  <a:solidFill>
                    <a:srgbClr val="FFFF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r>
                      <a:rPr lang="ru-RU" sz="80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321/20</a:t>
                    </a:r>
                  </a:p>
                </p:txBody>
              </p:sp>
              <p:sp>
                <p:nvSpPr>
                  <p:cNvPr id="457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49111" y="6567185"/>
                    <a:ext cx="1831079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муниципальное образование</a:t>
                    </a:r>
                  </a:p>
                </p:txBody>
              </p:sp>
              <p:sp>
                <p:nvSpPr>
                  <p:cNvPr id="458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327897" y="4656852"/>
                    <a:ext cx="1896493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линии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электропередач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9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66267" y="5973077"/>
                    <a:ext cx="1898652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</a:t>
                    </a: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протяженность ЛЭП/ТП (шт.)</a:t>
                    </a:r>
                  </a:p>
                </p:txBody>
              </p:sp>
              <p:sp>
                <p:nvSpPr>
                  <p:cNvPr id="460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429220" y="4063712"/>
                    <a:ext cx="873125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осадки, мм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446" name="Скругленный прямоугольник 445"/>
                <p:cNvSpPr/>
                <p:nvPr/>
              </p:nvSpPr>
              <p:spPr>
                <a:xfrm>
                  <a:off x="9637258" y="6127238"/>
                  <a:ext cx="282820" cy="225201"/>
                </a:xfrm>
                <a:prstGeom prst="round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b="1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60%</a:t>
                  </a:r>
                </a:p>
              </p:txBody>
            </p:sp>
            <p:sp>
              <p:nvSpPr>
                <p:cNvPr id="447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08980" y="5925488"/>
                  <a:ext cx="2202328" cy="545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80200" tIns="40101" rIns="80200" bIns="40101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955471">
                    <a:defRPr/>
                  </a:pP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- </a:t>
                  </a:r>
                  <a:r>
                    <a:rPr lang="ru-RU" altLang="ru-RU" sz="1000" b="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износ электроэнергетических </a:t>
                  </a: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систем </a:t>
                  </a:r>
                </a:p>
              </p:txBody>
            </p:sp>
            <p:sp>
              <p:nvSpPr>
                <p:cNvPr id="448" name="Прямоугольник 447"/>
                <p:cNvSpPr/>
                <p:nvPr/>
              </p:nvSpPr>
              <p:spPr>
                <a:xfrm>
                  <a:off x="9438681" y="5747122"/>
                  <a:ext cx="658385" cy="230603"/>
                </a:xfrm>
                <a:prstGeom prst="rect">
                  <a:avLst/>
                </a:prstGeom>
                <a:solidFill>
                  <a:srgbClr val="92D050"/>
                </a:solidFill>
                <a:ln w="127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  <p:txBody>
                <a:bodyPr lIns="68571" tIns="34286" rIns="68571" bIns="34286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kern="0" dirty="0">
                      <a:solidFill>
                        <a:prstClr val="black"/>
                      </a:solidFill>
                      <a:cs typeface="Times New Roman" panose="02020603050405020304" pitchFamily="18" charset="0"/>
                    </a:rPr>
                    <a:t>19/330</a:t>
                  </a:r>
                </a:p>
              </p:txBody>
            </p:sp>
            <p:sp>
              <p:nvSpPr>
                <p:cNvPr id="449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25082" y="5647837"/>
                  <a:ext cx="1868848" cy="3973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127973" tIns="63988" rIns="127973" bIns="63988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- кол-во домов /населения</a:t>
                  </a:r>
                </a:p>
              </p:txBody>
            </p:sp>
          </p:grpSp>
          <p:sp>
            <p:nvSpPr>
              <p:cNvPr id="441" name="Text Box 97"/>
              <p:cNvSpPr txBox="1">
                <a:spLocks noChangeArrowheads="1"/>
              </p:cNvSpPr>
              <p:nvPr/>
            </p:nvSpPr>
            <p:spPr bwMode="auto">
              <a:xfrm>
                <a:off x="7335606" y="5464351"/>
                <a:ext cx="1948620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количество </a:t>
                </a:r>
                <a:r>
                  <a:rPr lang="ru-RU" altLang="ru-RU" sz="1000" b="0" kern="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осадков (УГМС), </a:t>
                </a: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мм</a:t>
                </a:r>
              </a:p>
            </p:txBody>
          </p:sp>
          <p:sp>
            <p:nvSpPr>
              <p:cNvPr id="442" name="TextBox 23"/>
              <p:cNvSpPr txBox="1"/>
              <p:nvPr/>
            </p:nvSpPr>
            <p:spPr>
              <a:xfrm>
                <a:off x="7029503" y="5479167"/>
                <a:ext cx="383894" cy="181793"/>
              </a:xfrm>
              <a:prstGeom prst="rect">
                <a:avLst/>
              </a:prstGeom>
              <a:solidFill>
                <a:srgbClr val="4F81BD">
                  <a:lumMod val="75000"/>
                </a:srgbClr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ru-RU" sz="1000" kern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  <p:sp>
            <p:nvSpPr>
              <p:cNvPr id="443" name="TextBox 23"/>
              <p:cNvSpPr txBox="1"/>
              <p:nvPr/>
            </p:nvSpPr>
            <p:spPr>
              <a:xfrm>
                <a:off x="7041092" y="5647261"/>
                <a:ext cx="372305" cy="181793"/>
              </a:xfrm>
              <a:prstGeom prst="rect">
                <a:avLst/>
              </a:prstGeom>
              <a:solidFill>
                <a:srgbClr val="FF9900"/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kern="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15</a:t>
                </a:r>
                <a:endParaRPr lang="ru-RU" sz="1000" kern="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44" name="Text Box 97"/>
              <p:cNvSpPr txBox="1">
                <a:spLocks noChangeArrowheads="1"/>
              </p:cNvSpPr>
              <p:nvPr/>
            </p:nvSpPr>
            <p:spPr bwMode="auto">
              <a:xfrm>
                <a:off x="7449857" y="5637358"/>
                <a:ext cx="1659776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порывы ветра (УГМС), м/с</a:t>
                </a:r>
              </a:p>
            </p:txBody>
          </p:sp>
        </p:grpSp>
        <p:pic>
          <p:nvPicPr>
            <p:cNvPr id="437" name="Рисунок 43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99635" y="5141222"/>
              <a:ext cx="649048" cy="1206564"/>
            </a:xfrm>
            <a:prstGeom prst="rect">
              <a:avLst/>
            </a:prstGeom>
          </p:spPr>
        </p:pic>
        <p:pic>
          <p:nvPicPr>
            <p:cNvPr id="438" name="Рисунок 43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97604" y="4711550"/>
              <a:ext cx="2310493" cy="215263"/>
            </a:xfrm>
            <a:prstGeom prst="rect">
              <a:avLst/>
            </a:prstGeom>
          </p:spPr>
        </p:pic>
      </p:grpSp>
      <p:sp>
        <p:nvSpPr>
          <p:cNvPr id="408" name="Rectangle 152"/>
          <p:cNvSpPr>
            <a:spLocks noChangeArrowheads="1"/>
          </p:cNvSpPr>
          <p:nvPr/>
        </p:nvSpPr>
        <p:spPr bwMode="auto">
          <a:xfrm>
            <a:off x="10457241" y="6311578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endParaRPr lang="ru-RU" altLang="ru-RU" sz="700" i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АРМ № 7</a:t>
            </a:r>
          </a:p>
          <a:p>
            <a:pPr lvl="0" defTabSz="1727942">
              <a:spcBef>
                <a:spcPct val="0"/>
              </a:spcBef>
            </a:pP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15:00 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.12.2023 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Исп. 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А.Ю. Годлевская</a:t>
            </a:r>
          </a:p>
          <a:p>
            <a:pPr lvl="0" defTabSz="1727942">
              <a:spcBef>
                <a:spcPct val="0"/>
              </a:spcBef>
            </a:pPr>
            <a:r>
              <a:rPr 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</a:t>
            </a:r>
            <a:r>
              <a:rPr 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3220-5507</a:t>
            </a:r>
          </a:p>
        </p:txBody>
      </p:sp>
      <p:grpSp>
        <p:nvGrpSpPr>
          <p:cNvPr id="481" name="Группа 480"/>
          <p:cNvGrpSpPr/>
          <p:nvPr/>
        </p:nvGrpSpPr>
        <p:grpSpPr>
          <a:xfrm>
            <a:off x="4628248" y="3255349"/>
            <a:ext cx="1581368" cy="723767"/>
            <a:chOff x="406713" y="1180365"/>
            <a:chExt cx="1581368" cy="723767"/>
          </a:xfrm>
        </p:grpSpPr>
        <p:cxnSp>
          <p:nvCxnSpPr>
            <p:cNvPr id="482" name="Прямая соединительная линия 481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3" name="Прямая соединительная линия 482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4" name="Скругленный прямоугольник 483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47%</a:t>
              </a:r>
            </a:p>
          </p:txBody>
        </p:sp>
        <p:sp>
          <p:nvSpPr>
            <p:cNvPr id="485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20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486" name="Прямоугольник 485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320/156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87" name="Прямоугольник 486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6711/68663 </a:t>
              </a:r>
            </a:p>
          </p:txBody>
        </p:sp>
        <p:sp>
          <p:nvSpPr>
            <p:cNvPr id="488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/>
                <a:t>г. Геленджик</a:t>
              </a:r>
            </a:p>
          </p:txBody>
        </p:sp>
        <p:sp>
          <p:nvSpPr>
            <p:cNvPr id="489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10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90744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9242</TotalTime>
  <Words>432</Words>
  <Application>Microsoft Office PowerPoint</Application>
  <PresentationFormat>Широкоэкранный</PresentationFormat>
  <Paragraphs>132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Родионов Александр Александрович</dc:creator>
  <cp:lastModifiedBy>ARM_9</cp:lastModifiedBy>
  <cp:revision>918</cp:revision>
  <cp:lastPrinted>2020-12-03T08:05:56Z</cp:lastPrinted>
  <dcterms:created xsi:type="dcterms:W3CDTF">2019-08-03T04:06:07Z</dcterms:created>
  <dcterms:modified xsi:type="dcterms:W3CDTF">2023-12-11T11:48:09Z</dcterms:modified>
</cp:coreProperties>
</file>