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99" r:id="rId2"/>
    <p:sldId id="339" r:id="rId3"/>
    <p:sldId id="340" r:id="rId4"/>
    <p:sldId id="376" r:id="rId5"/>
    <p:sldId id="342" r:id="rId6"/>
    <p:sldId id="343" r:id="rId7"/>
    <p:sldId id="330" r:id="rId8"/>
    <p:sldId id="331" r:id="rId9"/>
    <p:sldId id="33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8CAEE131-68D1-48CD-BEF6-11FAE985F9A9}">
          <p14:sldIdLst>
            <p14:sldId id="299"/>
            <p14:sldId id="345"/>
            <p14:sldId id="346"/>
            <p14:sldId id="347"/>
            <p14:sldId id="348"/>
            <p14:sldId id="339"/>
            <p14:sldId id="340"/>
            <p14:sldId id="376"/>
            <p14:sldId id="342"/>
            <p14:sldId id="343"/>
            <p14:sldId id="330"/>
            <p14:sldId id="331"/>
            <p14:sldId id="332"/>
            <p14:sldId id="336"/>
            <p14:sldId id="337"/>
            <p14:sldId id="349"/>
            <p14:sldId id="369"/>
            <p14:sldId id="351"/>
            <p14:sldId id="372"/>
            <p14:sldId id="352"/>
            <p14:sldId id="350"/>
            <p14:sldId id="363"/>
            <p14:sldId id="368"/>
            <p14:sldId id="353"/>
            <p14:sldId id="354"/>
            <p14:sldId id="365"/>
            <p14:sldId id="364"/>
            <p14:sldId id="367"/>
            <p14:sldId id="355"/>
            <p14:sldId id="366"/>
            <p14:sldId id="362"/>
            <p14:sldId id="370"/>
            <p14:sldId id="373"/>
            <p14:sldId id="377"/>
            <p14:sldId id="378"/>
            <p14:sldId id="379"/>
            <p14:sldId id="380"/>
            <p14:sldId id="356"/>
            <p14:sldId id="357"/>
            <p14:sldId id="358"/>
            <p14:sldId id="359"/>
            <p14:sldId id="360"/>
            <p14:sldId id="361"/>
            <p14:sldId id="371"/>
            <p14:sldId id="381"/>
            <p14:sldId id="37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00FF"/>
    <a:srgbClr val="DC303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6" autoAdjust="0"/>
    <p:restoredTop sz="94660"/>
  </p:normalViewPr>
  <p:slideViewPr>
    <p:cSldViewPr>
      <p:cViewPr varScale="1">
        <p:scale>
          <a:sx n="109" d="100"/>
          <a:sy n="109" d="100"/>
        </p:scale>
        <p:origin x="-1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5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4.jpeg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image" Target="../media/image5.jpeg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&#1054;&#1058;&#1063;&#1045;&#1058;%20&#1044;&#1045;&#1050;&#1040;&#1041;&#1056;&#1068;\&#1072;&#1083;&#1077;&#1082;&#1089;&#1072;&#1085;&#1076;&#1088;&#1086;&#1074;&#1089;&#1082;&#1086;&#1077;%20&#1089;&#1087;\&#1056;&#1072;&#1089;&#1093;&#1086;&#1076;&#1099;%20&#1076;&#1083;&#1103;%20&#1087;&#1088;&#1077;&#1079;&#1077;&#1085;&#1090;&#1072;&#1094;&#1080;&#1080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&#1054;&#1058;&#1063;&#1045;&#1058;%20&#1044;&#1045;&#1050;&#1040;&#1041;&#1056;&#1068;\&#1072;&#1083;&#1077;&#1082;&#1089;&#1072;&#1085;&#1076;&#1088;&#1086;&#1074;&#1089;&#1082;&#1086;&#1077;%20&#1089;&#1087;\&#1056;&#1072;&#1089;&#1093;&#1086;&#1076;&#1099;%20&#1076;&#1083;&#1103;%20&#1087;&#1088;&#1077;&#1079;&#1077;&#1085;&#1090;&#1072;&#1094;&#1080;&#1080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66FF33"/>
            </a:solidFill>
          </c:spPr>
          <c:dLbls>
            <c:dLbl>
              <c:idx val="0"/>
              <c:layout>
                <c:manualLayout>
                  <c:x val="-1.5432098765432155E-2"/>
                  <c:y val="-5.247621629126203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432098765432104E-3"/>
                  <c:y val="-2.3967967220711858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16068,3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12059.6</c:v>
                </c:pt>
                <c:pt idx="1">
                  <c:v>12059.6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2.1604938271605069E-2"/>
                  <c:y val="-5.2476216291261904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1728395061728397"/>
                  <c:y val="1.065242987587193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15520,7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11829.4</c:v>
                </c:pt>
                <c:pt idx="1">
                  <c:v>11829.4</c:v>
                </c:pt>
              </c:numCache>
            </c:numRef>
          </c:val>
        </c:ser>
        <c:dLbls/>
        <c:shape val="box"/>
        <c:axId val="76346112"/>
        <c:axId val="76347648"/>
        <c:axId val="0"/>
      </c:bar3DChart>
      <c:catAx>
        <c:axId val="76346112"/>
        <c:scaling>
          <c:orientation val="minMax"/>
        </c:scaling>
        <c:axPos val="b"/>
        <c:numFmt formatCode="General" sourceLinked="0"/>
        <c:tickLblPos val="nextTo"/>
        <c:crossAx val="76347648"/>
        <c:crosses val="autoZero"/>
        <c:auto val="1"/>
        <c:lblAlgn val="ctr"/>
        <c:lblOffset val="100"/>
      </c:catAx>
      <c:valAx>
        <c:axId val="76347648"/>
        <c:scaling>
          <c:orientation val="minMax"/>
        </c:scaling>
        <c:axPos val="l"/>
        <c:majorGridlines/>
        <c:numFmt formatCode="General" sourceLinked="1"/>
        <c:tickLblPos val="nextTo"/>
        <c:crossAx val="76346112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blipFill>
      <a:blip xmlns:r="http://schemas.openxmlformats.org/officeDocument/2006/relationships" r:embed="rId1"/>
      <a:tile tx="0" ty="0" sx="100000" sy="100000" flip="none" algn="tl"/>
    </a:blipFill>
  </c:spPr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9.9075289199961128E-2"/>
          <c:y val="4.4861391929187276E-2"/>
          <c:w val="0.67718625449596581"/>
          <c:h val="0.8157466156926163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7030A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7864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3"/>
                <c:pt idx="0">
                  <c:v>2017год</c:v>
                </c:pt>
                <c:pt idx="2">
                  <c:v>2018год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7864</c:v>
                </c:pt>
                <c:pt idx="2">
                  <c:v>8584.2000000000007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dLbl>
              <c:idx val="0"/>
              <c:layout>
                <c:manualLayout>
                  <c:x val="5.8641975308641965E-2"/>
                  <c:y val="5.61206532178897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4195,5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0864197530864293E-2"/>
                  <c:y val="0"/>
                </c:manualLayout>
              </c:layout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9382716049382727E-2"/>
                  <c:y val="2.806032660894488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3"/>
                <c:pt idx="0">
                  <c:v>2017год</c:v>
                </c:pt>
                <c:pt idx="2">
                  <c:v>2018год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4196</c:v>
                </c:pt>
                <c:pt idx="2">
                  <c:v>7483.4</c:v>
                </c:pt>
              </c:numCache>
            </c:numRef>
          </c:val>
        </c:ser>
        <c:dLbls/>
        <c:shape val="box"/>
        <c:axId val="76243328"/>
        <c:axId val="76244864"/>
        <c:axId val="0"/>
      </c:bar3DChart>
      <c:catAx>
        <c:axId val="76243328"/>
        <c:scaling>
          <c:orientation val="minMax"/>
        </c:scaling>
        <c:axPos val="b"/>
        <c:numFmt formatCode="General" sourceLinked="0"/>
        <c:tickLblPos val="nextTo"/>
        <c:crossAx val="76244864"/>
        <c:crosses val="autoZero"/>
        <c:auto val="1"/>
        <c:lblAlgn val="ctr"/>
        <c:lblOffset val="100"/>
      </c:catAx>
      <c:valAx>
        <c:axId val="76244864"/>
        <c:scaling>
          <c:orientation val="minMax"/>
        </c:scaling>
        <c:axPos val="l"/>
        <c:majorGridlines/>
        <c:numFmt formatCode="General" sourceLinked="1"/>
        <c:tickLblPos val="nextTo"/>
        <c:crossAx val="76243328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r"/>
      <c:layout>
        <c:manualLayout>
          <c:xMode val="edge"/>
          <c:yMode val="edge"/>
          <c:x val="0.76397759307864421"/>
          <c:y val="0.21515840938160571"/>
          <c:w val="0.22676314766209824"/>
          <c:h val="0.53601056835860128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 на выравнивание бюджетной обеспеченности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0"/>
              <c:layout>
                <c:manualLayout>
                  <c:x val="8.9506172839506265E-2"/>
                  <c:y val="3.0866359269839376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showLegendKey val="1"/>
              <c:showVal val="1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7222222222222293E-2"/>
                  <c:y val="1.9642228626261481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2514,1</a:t>
                    </a:r>
                    <a:endParaRPr lang="en-US" sz="1400" b="1" dirty="0"/>
                  </a:p>
                </c:rich>
              </c:tx>
              <c:showLegendKey val="1"/>
              <c:showVal val="1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2514.1</c:v>
                </c:pt>
                <c:pt idx="2">
                  <c:v>2294.9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Субсидиидии бюджетам сельских поселений 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7.7160493827160795E-2"/>
                  <c:y val="1.1224130643578025E-2"/>
                </c:manualLayout>
              </c:layout>
              <c:showLegendKey val="1"/>
              <c:showVal val="1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796296296296334E-2"/>
                  <c:y val="2.806032660894488E-3"/>
                </c:manualLayout>
              </c:layout>
              <c:showLegendKey val="1"/>
              <c:showVal val="1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1463</c:v>
                </c:pt>
                <c:pt idx="2">
                  <c:v>4983.6000000000004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 на осуществление первичного  воинского учета и передаваемых полномочий</c:v>
                </c:pt>
              </c:strCache>
            </c:strRef>
          </c:tx>
          <c:spPr>
            <a:solidFill>
              <a:srgbClr val="FF00FF"/>
            </a:solidFill>
          </c:spPr>
          <c:dLbls>
            <c:dLbl>
              <c:idx val="0"/>
              <c:layout>
                <c:manualLayout>
                  <c:x val="8.0246913580247006E-2"/>
                  <c:y val="0"/>
                </c:manualLayout>
              </c:layout>
              <c:showLegendKey val="1"/>
              <c:showVal val="1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5617283950617439E-2"/>
                  <c:y val="8.4180979826834704E-3"/>
                </c:manualLayout>
              </c:layout>
              <c:showLegendKey val="1"/>
              <c:showVal val="1"/>
              <c:separator>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1"/>
            <c:showVal val="1"/>
            <c:separator> </c:separato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186</c:v>
                </c:pt>
                <c:pt idx="2">
                  <c:v>201.1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Субвенции на выполнение передаваемых полномочий</c:v>
                </c:pt>
              </c:strCache>
            </c:strRef>
          </c:tx>
          <c:dLbls>
            <c:dLbl>
              <c:idx val="0"/>
              <c:layout>
                <c:manualLayout>
                  <c:x val="6.4814814814814964E-2"/>
                  <c:y val="-6.1732718539678814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/>
                      <a:t>3,8</a:t>
                    </a:r>
                    <a:endParaRPr lang="en-US" sz="1400" b="1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85802469135803E-2"/>
                  <c:y val="-4.2090489913417482E-2"/>
                </c:manualLayout>
              </c:layout>
              <c:spPr/>
              <c:txPr>
                <a:bodyPr/>
                <a:lstStyle/>
                <a:p>
                  <a:pPr>
                    <a:defRPr sz="1400" b="1"/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3.8</c:v>
                </c:pt>
                <c:pt idx="2">
                  <c:v>3.8</c:v>
                </c:pt>
              </c:numCache>
            </c:numRef>
          </c:val>
        </c:ser>
        <c:dLbls/>
        <c:shape val="box"/>
        <c:axId val="83171968"/>
        <c:axId val="83206528"/>
        <c:axId val="0"/>
      </c:bar3DChart>
      <c:catAx>
        <c:axId val="83171968"/>
        <c:scaling>
          <c:orientation val="minMax"/>
        </c:scaling>
        <c:axPos val="b"/>
        <c:numFmt formatCode="General" sourceLinked="0"/>
        <c:tickLblPos val="nextTo"/>
        <c:crossAx val="83206528"/>
        <c:crosses val="autoZero"/>
        <c:auto val="1"/>
        <c:lblAlgn val="ctr"/>
        <c:lblOffset val="100"/>
      </c:catAx>
      <c:valAx>
        <c:axId val="83206528"/>
        <c:scaling>
          <c:orientation val="minMax"/>
        </c:scaling>
        <c:axPos val="l"/>
        <c:majorGridlines/>
        <c:numFmt formatCode="General" sourceLinked="1"/>
        <c:tickLblPos val="nextTo"/>
        <c:crossAx val="83171968"/>
        <c:crosses val="autoZero"/>
        <c:crossBetween val="between"/>
      </c:valAx>
      <c:spPr>
        <a:solidFill>
          <a:schemeClr val="accent5"/>
        </a:solidFill>
      </c:spPr>
    </c:plotArea>
    <c:legend>
      <c:legendPos val="r"/>
      <c:layout>
        <c:manualLayout>
          <c:xMode val="edge"/>
          <c:yMode val="edge"/>
          <c:x val="0.65599227179935871"/>
          <c:y val="0"/>
          <c:w val="0.33796296296296446"/>
          <c:h val="0.81379366115012464"/>
        </c:manualLayout>
      </c:layout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2018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8838704189754058E-2"/>
          <c:y val="0.13589085902823334"/>
          <c:w val="0.5907175318362976"/>
          <c:h val="0.776945149573693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 год</c:v>
                </c:pt>
              </c:strCache>
            </c:strRef>
          </c:tx>
          <c:explosion val="25"/>
          <c:dPt>
            <c:idx val="0"/>
            <c:explosion val="29"/>
            <c:spPr>
              <a:solidFill>
                <a:srgbClr val="FF00FF"/>
              </a:solidFill>
            </c:spPr>
          </c:dPt>
          <c:dPt>
            <c:idx val="2"/>
            <c:explosion val="21"/>
          </c:dPt>
          <c:dPt>
            <c:idx val="3"/>
            <c:spPr>
              <a:solidFill>
                <a:srgbClr val="66FF33"/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Pt>
            <c:idx val="8"/>
            <c:spPr>
              <a:solidFill>
                <a:srgbClr val="FFFF00"/>
              </a:solidFill>
            </c:spPr>
          </c:dPt>
          <c:dLbls>
            <c:dLbl>
              <c:idx val="1"/>
              <c:layout>
                <c:manualLayout>
                  <c:x val="2.6234567901234612E-2"/>
                  <c:y val="-5.8926685878784163E-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7037037037037056E-2"/>
                  <c:y val="0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3950617283950602E-2"/>
                  <c:y val="8.4180979826835676E-3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2407407407407413E-2"/>
                  <c:y val="4.870589958837851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1726,2</a:t>
                    </a:r>
                    <a:endParaRPr lang="en-US" dirty="0"/>
                  </a:p>
                </c:rich>
              </c:tx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3,0</a:t>
                    </a:r>
                    <a:endParaRPr lang="en-US" dirty="0"/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-3.9284457252522831E-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9.2591377466705576E-3"/>
                  <c:y val="-4.770263475906121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510,0</a:t>
                    </a:r>
                    <a:endParaRPr lang="en-US" dirty="0"/>
                  </a:p>
                </c:rich>
              </c:tx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3.7037037037037056E-2"/>
                  <c:y val="-3.9284457252522831E-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Val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Молодежная политика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4658.6000000000004</c:v>
                </c:pt>
                <c:pt idx="1">
                  <c:v>201.1</c:v>
                </c:pt>
                <c:pt idx="2">
                  <c:v>4.5</c:v>
                </c:pt>
                <c:pt idx="3">
                  <c:v>2929.5</c:v>
                </c:pt>
                <c:pt idx="4">
                  <c:v>1726.2</c:v>
                </c:pt>
                <c:pt idx="5">
                  <c:v>3</c:v>
                </c:pt>
                <c:pt idx="6">
                  <c:v>4902.3</c:v>
                </c:pt>
                <c:pt idx="7">
                  <c:v>510</c:v>
                </c:pt>
                <c:pt idx="8">
                  <c:v>585.5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70685173033926363"/>
          <c:y val="0"/>
          <c:w val="0.29314826966073687"/>
          <c:h val="0.94859812154893886"/>
        </c:manualLayout>
      </c:layout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40"/>
      <c:rotY val="20"/>
      <c:perspective val="0"/>
    </c:view3D>
    <c:plotArea>
      <c:layout>
        <c:manualLayout>
          <c:layoutTarget val="inner"/>
          <c:xMode val="edge"/>
          <c:yMode val="edge"/>
          <c:x val="6.2193054859261007E-2"/>
          <c:y val="7.1927005635256169E-2"/>
          <c:w val="0.77081590532193656"/>
          <c:h val="0.85641820267142565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8878926249920693E-2"/>
                  <c:y val="0.28238839139900868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339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ctr"/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7148358010344544"/>
                  <c:y val="0.28964410031209231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100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ctr"/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8838303111566713E-2"/>
                  <c:y val="-0.10697221300121736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719,5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bestFit"/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598657812400704E-2"/>
                  <c:y val="-0.18036719153071928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 smtClean="0">
                        <a:latin typeface="Times New Roman" pitchFamily="18" charset="0"/>
                        <a:cs typeface="Times New Roman" pitchFamily="18" charset="0"/>
                      </a:rPr>
                      <a:t> 93,7</a:t>
                    </a:r>
                    <a:endParaRPr lang="en-US" sz="1400" b="1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dLblPos val="ctr"/>
              <c:showVal val="1"/>
              <c:showCatNam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Val val="1"/>
            <c:showCatName val="1"/>
            <c:extLst>
              <c:ext xmlns:c15="http://schemas.microsoft.com/office/drawing/2012/chart" uri="{CE6537A1-D6FC-4f65-9D91-7224C49458BB}"/>
            </c:extLst>
          </c:dLbls>
          <c:cat>
            <c:multiLvlStrRef>
              <c:f>'Расходы на содержание учрежд.'!$D$5:$I$6</c:f>
              <c:multiLvlStrCache>
                <c:ptCount val="1"/>
                <c:lvl>
                  <c:pt idx="0">
                    <c:v>МКУ "Спортивный центр "Вега"</c:v>
                  </c:pt>
                </c:lvl>
                <c:lvl>
                  <c:pt idx="0">
                    <c:v>МКУК "КДЦ Александровский"</c:v>
                  </c:pt>
                </c:lvl>
                <c:lvl>
                  <c:pt idx="0">
                    <c:v>МКУК "Александровская сельская библиотека"</c:v>
                  </c:pt>
                </c:lvl>
                <c:lvl>
                  <c:pt idx="0">
                    <c:v>МБУ "Юг"</c:v>
                  </c:pt>
                </c:lvl>
                <c:lvl>
                  <c:pt idx="0">
                    <c:v>Осуществление первичного воинского учета на территориях, где отсутствуют военные комиссариаты</c:v>
                  </c:pt>
                </c:lvl>
                <c:lvl>
                  <c:pt idx="0">
                    <c:v>Содержание администрации</c:v>
                  </c:pt>
                </c:lvl>
              </c:multiLvlStrCache>
            </c:multiLvlStrRef>
          </c:cat>
          <c:val>
            <c:numRef>
              <c:f>'[Расходы для презентации.xls]Расходы на содержание учрежд.'!$D$26,'[Расходы для презентации.xls]Расходы на содержание учрежд.'!$F$26,'[Расходы для презентации.xls]Расходы на содержание учрежд.'!$G$26,'[Расходы для презентации.xls]Расходы на содержание учрежд.'!$H$26,'[Расходы для презентации.xls]Расходы на содержание учрежд.'!$I$26</c:f>
              <c:numCache>
                <c:formatCode>0.00</c:formatCode>
                <c:ptCount val="5"/>
                <c:pt idx="0">
                  <c:v>626.20000000000005</c:v>
                </c:pt>
                <c:pt idx="1">
                  <c:v>239.1</c:v>
                </c:pt>
                <c:pt idx="2">
                  <c:v>112.9</c:v>
                </c:pt>
                <c:pt idx="3">
                  <c:v>655.29999999999995</c:v>
                </c:pt>
                <c:pt idx="4">
                  <c:v>128.4</c:v>
                </c:pt>
              </c:numCache>
            </c:numRef>
          </c:val>
        </c:ser>
        <c:dLbls>
          <c:showVal val="1"/>
        </c:dLbls>
      </c:pie3DChart>
      <c:spPr>
        <a:noFill/>
        <a:ln w="25400">
          <a:noFill/>
        </a:ln>
      </c:spPr>
    </c:plotArea>
    <c:plotVisOnly val="1"/>
    <c:dispBlanksAs val="zero"/>
  </c:chart>
  <c:spPr>
    <a:solidFill>
      <a:schemeClr val="accent6">
        <a:lumMod val="40000"/>
        <a:lumOff val="60000"/>
      </a:schemeClr>
    </a:solidFill>
  </c:sp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4.1759404425282518E-2"/>
          <c:y val="8.3171648617660798E-2"/>
          <c:w val="0.84240763552544395"/>
          <c:h val="0.8295223486256641"/>
        </c:manualLayout>
      </c:layout>
      <c:pie3DChart>
        <c:varyColors val="1"/>
        <c:dLbls>
          <c:showVal val="1"/>
        </c:dLbls>
      </c:pie3DChart>
    </c:plotArea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6"/>
          <c:dLbls>
            <c:dLbl>
              <c:idx val="0"/>
              <c:layout>
                <c:manualLayout>
                  <c:x val="-7.2279855643044608E-2"/>
                  <c:y val="-1.981613228735261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53,0</a:t>
                    </a:r>
                    <a:endParaRPr lang="en-US" dirty="0"/>
                  </a:p>
                </c:rich>
              </c:tx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4608431758530361E-2"/>
                  <c:y val="-6.0721134909829923E-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675431509190221E-4"/>
                  <c:y val="7.398329113046313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24,0</a:t>
                    </a:r>
                    <a:endParaRPr lang="en-US" dirty="0"/>
                  </a:p>
                </c:rich>
              </c:tx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511975065616817E-2"/>
                  <c:y val="1.1305276118040105E-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0428149606299212E-2"/>
                  <c:y val="-7.3087294832973951E-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7025918635170693E-3"/>
                  <c:y val="-9.6090311589011705E-3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9.6902514588683708E-3"/>
                  <c:y val="-1.9572832505334684E-4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dLblPos val="ctr"/>
            <c:showVal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Дезинсекция (борьба с комарами)</c:v>
                </c:pt>
                <c:pt idx="1">
                  <c:v>Уличное освещение</c:v>
                </c:pt>
                <c:pt idx="2">
                  <c:v>Отлов безнадзорных животных</c:v>
                </c:pt>
                <c:pt idx="3">
                  <c:v>Изготовление проектно-сметной документации на ремонт дорог</c:v>
                </c:pt>
                <c:pt idx="4">
                  <c:v>Капитальный ремонт дорог на условиях софинансирования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53</c:v>
                </c:pt>
                <c:pt idx="1">
                  <c:v>288.60000000000002</c:v>
                </c:pt>
                <c:pt idx="2" formatCode="General">
                  <c:v>24</c:v>
                </c:pt>
                <c:pt idx="3" formatCode="General">
                  <c:v>317</c:v>
                </c:pt>
                <c:pt idx="4" formatCode="General">
                  <c:v>2601.1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66263024934383374"/>
          <c:y val="2.1175547142306021E-2"/>
          <c:w val="0.33320308398950227"/>
          <c:h val="0.97882445285769515"/>
        </c:manualLayout>
      </c:layout>
      <c:txPr>
        <a:bodyPr/>
        <a:lstStyle/>
        <a:p>
          <a:pPr>
            <a:defRPr sz="1450" kern="8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0.76991</cdr:x>
      <cdr:y>0.22449</cdr:y>
    </cdr:from>
    <cdr:to>
      <cdr:x>0.89381</cdr:x>
      <cdr:y>0.30102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15106" y="1047741"/>
          <a:ext cx="100013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242199-5C42-45A4-81C1-1E2FD688FEA0}" type="datetimeFigureOut">
              <a:rPr lang="ru-RU"/>
              <a:pPr>
                <a:defRPr/>
              </a:pPr>
              <a:t>12.06.2019</a:t>
            </a:fld>
            <a:endParaRPr lang="ru-RU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96637D-3366-4CC9-8F8A-8435AEEA77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908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6625C-4D28-41FF-912F-9CDC4598CE9A}" type="datetimeFigureOut">
              <a:rPr lang="en-GB" smtClean="0"/>
              <a:pPr>
                <a:defRPr/>
              </a:pPr>
              <a:t>12/06/2019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F1B88-3BBF-40A4-8270-7F9DAAA65B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6625C-4D28-41FF-912F-9CDC4598CE9A}" type="datetimeFigureOut">
              <a:rPr lang="en-GB" smtClean="0"/>
              <a:pPr>
                <a:defRPr/>
              </a:pPr>
              <a:t>12/06/2019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F1B88-3BBF-40A4-8270-7F9DAAA65B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6625C-4D28-41FF-912F-9CDC4598CE9A}" type="datetimeFigureOut">
              <a:rPr lang="en-GB" smtClean="0"/>
              <a:pPr>
                <a:defRPr/>
              </a:pPr>
              <a:t>12/06/2019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F1B88-3BBF-40A4-8270-7F9DAAA65B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6625C-4D28-41FF-912F-9CDC4598CE9A}" type="datetimeFigureOut">
              <a:rPr lang="en-GB" smtClean="0"/>
              <a:pPr>
                <a:defRPr/>
              </a:pPr>
              <a:t>12/06/2019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F1B88-3BBF-40A4-8270-7F9DAAA65B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6625C-4D28-41FF-912F-9CDC4598CE9A}" type="datetimeFigureOut">
              <a:rPr lang="en-GB" smtClean="0"/>
              <a:pPr>
                <a:defRPr/>
              </a:pPr>
              <a:t>12/06/2019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F1B88-3BBF-40A4-8270-7F9DAAA65B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6625C-4D28-41FF-912F-9CDC4598CE9A}" type="datetimeFigureOut">
              <a:rPr lang="en-GB" smtClean="0"/>
              <a:pPr>
                <a:defRPr/>
              </a:pPr>
              <a:t>12/06/2019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F1B88-3BBF-40A4-8270-7F9DAAA65B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6625C-4D28-41FF-912F-9CDC4598CE9A}" type="datetimeFigureOut">
              <a:rPr lang="en-GB" smtClean="0"/>
              <a:pPr>
                <a:defRPr/>
              </a:pPr>
              <a:t>12/06/2019</a:t>
            </a:fld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F1B88-3BBF-40A4-8270-7F9DAAA65B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6625C-4D28-41FF-912F-9CDC4598CE9A}" type="datetimeFigureOut">
              <a:rPr lang="en-GB" smtClean="0"/>
              <a:pPr>
                <a:defRPr/>
              </a:pPr>
              <a:t>12/06/2019</a:t>
            </a:fld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F1B88-3BBF-40A4-8270-7F9DAAA65B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6625C-4D28-41FF-912F-9CDC4598CE9A}" type="datetimeFigureOut">
              <a:rPr lang="en-GB" smtClean="0"/>
              <a:pPr>
                <a:defRPr/>
              </a:pPr>
              <a:t>12/06/2019</a:t>
            </a:fld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F1B88-3BBF-40A4-8270-7F9DAAA65B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6625C-4D28-41FF-912F-9CDC4598CE9A}" type="datetimeFigureOut">
              <a:rPr lang="en-GB" smtClean="0"/>
              <a:pPr>
                <a:defRPr/>
              </a:pPr>
              <a:t>12/06/2019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F1B88-3BBF-40A4-8270-7F9DAAA65B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06625C-4D28-41FF-912F-9CDC4598CE9A}" type="datetimeFigureOut">
              <a:rPr lang="en-GB" smtClean="0"/>
              <a:pPr>
                <a:defRPr/>
              </a:pPr>
              <a:t>12/06/2019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1F1B88-3BBF-40A4-8270-7F9DAAA65B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8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06625C-4D28-41FF-912F-9CDC4598CE9A}" type="datetimeFigureOut">
              <a:rPr lang="en-GB" smtClean="0"/>
              <a:pPr>
                <a:defRPr/>
              </a:pPr>
              <a:t>12/06/2019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1F1B88-3BBF-40A4-8270-7F9DAAA65B8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7"/>
          <p:cNvSpPr/>
          <p:nvPr/>
        </p:nvSpPr>
        <p:spPr>
          <a:xfrm>
            <a:off x="0" y="-1"/>
            <a:ext cx="9144000" cy="6858001"/>
          </a:xfrm>
          <a:prstGeom prst="rect">
            <a:avLst/>
          </a:prstGeom>
          <a:gradFill flip="none" rotWithShape="1">
            <a:gsLst>
              <a:gs pos="79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4338" name="Picture 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6"/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1" y="2066120"/>
            <a:ext cx="8732047" cy="4006086"/>
          </a:xfrm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Характеристики исполнения бюджета Александровского сельского поселения </a:t>
            </a:r>
            <a:br>
              <a:rPr lang="ru-RU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Усть-Лабинского района </a:t>
            </a:r>
            <a:br>
              <a:rPr lang="ru-RU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2018 год</a:t>
            </a:r>
            <a:endParaRPr lang="en-GB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1" descr="Описание: Александровское СП- 1-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0430" y="0"/>
            <a:ext cx="2250600" cy="1862910"/>
          </a:xfrm>
          <a:prstGeom prst="rect">
            <a:avLst/>
          </a:prstGeom>
          <a:solidFill>
            <a:schemeClr val="bg1">
              <a:lumMod val="65000"/>
            </a:schemeClr>
          </a:solidFill>
          <a:ln/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06" y="1"/>
            <a:ext cx="9072594" cy="1142983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Основные параметры исполнения бюджета 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Александровского сельского поселения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Усть-Лабинского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7"/>
          <a:ext cx="8229600" cy="4768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Группа 7"/>
          <p:cNvGrpSpPr>
            <a:grpSpLocks/>
          </p:cNvGrpSpPr>
          <p:nvPr/>
        </p:nvGrpSpPr>
        <p:grpSpPr bwMode="auto">
          <a:xfrm>
            <a:off x="8604250" y="5013325"/>
            <a:ext cx="539750" cy="1428750"/>
            <a:chOff x="6318466" y="7452670"/>
            <a:chExt cx="539534" cy="1428760"/>
          </a:xfrm>
        </p:grpSpPr>
        <p:sp>
          <p:nvSpPr>
            <p:cNvPr id="6" name="Блок-схема: задержка 5"/>
            <p:cNvSpPr/>
            <p:nvPr/>
          </p:nvSpPr>
          <p:spPr>
            <a:xfrm rot="10800000">
              <a:off x="6358138" y="7452670"/>
              <a:ext cx="499862" cy="1428760"/>
            </a:xfrm>
            <a:prstGeom prst="flowChartDelay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TextBox 9"/>
            <p:cNvSpPr txBox="1">
              <a:spLocks noChangeArrowheads="1"/>
            </p:cNvSpPr>
            <p:nvPr/>
          </p:nvSpPr>
          <p:spPr bwMode="auto">
            <a:xfrm>
              <a:off x="6318466" y="7950748"/>
              <a:ext cx="533590" cy="400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 dirty="0">
                  <a:latin typeface="Calibri" pitchFamily="34" charset="0"/>
                </a:rPr>
                <a:t>6</a:t>
              </a:r>
              <a:endParaRPr lang="en-US" sz="2000" b="1" dirty="0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8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Исполнение доходной части бюджета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Александровского сельского поселения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Усть-Лабинского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Группа 7"/>
          <p:cNvGrpSpPr>
            <a:grpSpLocks/>
          </p:cNvGrpSpPr>
          <p:nvPr/>
        </p:nvGrpSpPr>
        <p:grpSpPr bwMode="auto">
          <a:xfrm>
            <a:off x="8604250" y="5013325"/>
            <a:ext cx="539750" cy="1428750"/>
            <a:chOff x="6318466" y="7452670"/>
            <a:chExt cx="539534" cy="1428760"/>
          </a:xfrm>
        </p:grpSpPr>
        <p:sp>
          <p:nvSpPr>
            <p:cNvPr id="6" name="Блок-схема: задержка 5"/>
            <p:cNvSpPr/>
            <p:nvPr/>
          </p:nvSpPr>
          <p:spPr>
            <a:xfrm rot="10800000">
              <a:off x="6358138" y="7452670"/>
              <a:ext cx="499862" cy="1428760"/>
            </a:xfrm>
            <a:prstGeom prst="flowChartDelay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TextBox 9"/>
            <p:cNvSpPr txBox="1">
              <a:spLocks noChangeArrowheads="1"/>
            </p:cNvSpPr>
            <p:nvPr/>
          </p:nvSpPr>
          <p:spPr bwMode="auto">
            <a:xfrm>
              <a:off x="6318466" y="7950748"/>
              <a:ext cx="533590" cy="400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 dirty="0">
                  <a:latin typeface="Calibri" pitchFamily="34" charset="0"/>
                </a:rPr>
                <a:t>7</a:t>
              </a:r>
              <a:endParaRPr lang="en-US" sz="2000" b="1" dirty="0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ДОХОДОВ БЮДЖЕТА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Александровского сельского поселения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Усть-Лабинского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района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7"/>
          <p:cNvGrpSpPr>
            <a:grpSpLocks/>
          </p:cNvGrpSpPr>
          <p:nvPr/>
        </p:nvGrpSpPr>
        <p:grpSpPr bwMode="auto">
          <a:xfrm>
            <a:off x="8604250" y="5013325"/>
            <a:ext cx="539750" cy="1428750"/>
            <a:chOff x="6318466" y="7452670"/>
            <a:chExt cx="539534" cy="1428760"/>
          </a:xfrm>
        </p:grpSpPr>
        <p:sp>
          <p:nvSpPr>
            <p:cNvPr id="6" name="Блок-схема: задержка 5"/>
            <p:cNvSpPr/>
            <p:nvPr/>
          </p:nvSpPr>
          <p:spPr>
            <a:xfrm rot="10800000">
              <a:off x="6358138" y="7452670"/>
              <a:ext cx="499862" cy="1428760"/>
            </a:xfrm>
            <a:prstGeom prst="flowChartDelay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TextBox 9"/>
            <p:cNvSpPr txBox="1">
              <a:spLocks noChangeArrowheads="1"/>
            </p:cNvSpPr>
            <p:nvPr/>
          </p:nvSpPr>
          <p:spPr bwMode="auto">
            <a:xfrm>
              <a:off x="6318466" y="7950748"/>
              <a:ext cx="533590" cy="400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 dirty="0">
                  <a:latin typeface="Calibri" pitchFamily="34" charset="0"/>
                </a:rPr>
                <a:t>8</a:t>
              </a:r>
              <a:endParaRPr lang="en-US" sz="2000" b="1" dirty="0">
                <a:latin typeface="Calibri" pitchFamily="34" charset="0"/>
              </a:endParaRPr>
            </a:p>
          </p:txBody>
        </p:sp>
      </p:grp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7715304" cy="4907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96"/>
                <a:gridCol w="1428760"/>
                <a:gridCol w="1364003"/>
                <a:gridCol w="1922145"/>
              </a:tblGrid>
              <a:tr h="4714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Доходы всего (тыс. рублей) 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2018 год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2017 год </a:t>
                      </a:r>
                      <a:endParaRPr lang="ru-RU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% исполнения</a:t>
                      </a:r>
                      <a:endParaRPr lang="ru-RU" sz="140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24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Доходы всего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16068,3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12059,8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133,2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091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том числе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собственные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 них: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8584,2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7864,3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109,2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37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4749,3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4717,3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37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налог на имущество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648,2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298,2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217,4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291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1146,4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1037,7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110,5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09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ЕСХН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249,7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222,0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88,9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12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Акциза по подакцизным товарам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1538,8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1378,7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111,6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992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Доходы от сдачи в аренду муниципального имущества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138,6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69,0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367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Безвозмездные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поступления </a:t>
                      </a: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(в том числе субсидии, субвенции, межбюджетные трансферты (ЗСК).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7484,2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4195,5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178,4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53562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бюджета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Александровского сельского поселения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Усть-Лабинского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района 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Группа 7"/>
          <p:cNvGrpSpPr>
            <a:grpSpLocks/>
          </p:cNvGrpSpPr>
          <p:nvPr/>
        </p:nvGrpSpPr>
        <p:grpSpPr bwMode="auto">
          <a:xfrm>
            <a:off x="8604250" y="5013325"/>
            <a:ext cx="539750" cy="1428750"/>
            <a:chOff x="6318466" y="7452670"/>
            <a:chExt cx="539534" cy="1428760"/>
          </a:xfrm>
        </p:grpSpPr>
        <p:sp>
          <p:nvSpPr>
            <p:cNvPr id="6" name="Блок-схема: задержка 5"/>
            <p:cNvSpPr/>
            <p:nvPr/>
          </p:nvSpPr>
          <p:spPr>
            <a:xfrm rot="10800000">
              <a:off x="6358138" y="7452670"/>
              <a:ext cx="499862" cy="1428760"/>
            </a:xfrm>
            <a:prstGeom prst="flowChartDelay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TextBox 9"/>
            <p:cNvSpPr txBox="1">
              <a:spLocks noChangeArrowheads="1"/>
            </p:cNvSpPr>
            <p:nvPr/>
          </p:nvSpPr>
          <p:spPr bwMode="auto">
            <a:xfrm>
              <a:off x="6318466" y="7950748"/>
              <a:ext cx="533590" cy="400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 dirty="0">
                  <a:latin typeface="Calibri" pitchFamily="34" charset="0"/>
                </a:rPr>
                <a:t>9</a:t>
              </a:r>
              <a:endParaRPr lang="en-US" sz="2000" b="1" dirty="0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Александровского сельского поселения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Усть-Лабинского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района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22960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5" name="Группа 7"/>
          <p:cNvGrpSpPr>
            <a:grpSpLocks/>
          </p:cNvGrpSpPr>
          <p:nvPr/>
        </p:nvGrpSpPr>
        <p:grpSpPr bwMode="auto">
          <a:xfrm>
            <a:off x="8604250" y="5013325"/>
            <a:ext cx="539750" cy="1428750"/>
            <a:chOff x="6318466" y="7452670"/>
            <a:chExt cx="539534" cy="1428760"/>
          </a:xfrm>
        </p:grpSpPr>
        <p:sp>
          <p:nvSpPr>
            <p:cNvPr id="6" name="Блок-схема: задержка 5"/>
            <p:cNvSpPr/>
            <p:nvPr/>
          </p:nvSpPr>
          <p:spPr>
            <a:xfrm rot="10800000">
              <a:off x="6358138" y="7452670"/>
              <a:ext cx="499862" cy="1428760"/>
            </a:xfrm>
            <a:prstGeom prst="flowChartDelay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TextBox 9"/>
            <p:cNvSpPr txBox="1">
              <a:spLocks noChangeArrowheads="1"/>
            </p:cNvSpPr>
            <p:nvPr/>
          </p:nvSpPr>
          <p:spPr bwMode="auto">
            <a:xfrm>
              <a:off x="6318466" y="7950748"/>
              <a:ext cx="533590" cy="400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 dirty="0" smtClean="0">
                  <a:latin typeface="Calibri" pitchFamily="34" charset="0"/>
                </a:rPr>
                <a:t>10</a:t>
              </a:r>
              <a:endParaRPr lang="en-US" sz="2000" b="1" dirty="0">
                <a:latin typeface="Calibri" pitchFamily="34" charset="0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3"/>
          <p:cNvSpPr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Расходы на фонд оплаты труда с начислениями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Александровского сельского поселения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Усть-Лабинского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района  </a:t>
            </a: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8643966" y="5013325"/>
            <a:ext cx="500034" cy="1428750"/>
            <a:chOff x="6318466" y="7452670"/>
            <a:chExt cx="539534" cy="1428760"/>
          </a:xfrm>
        </p:grpSpPr>
        <p:sp>
          <p:nvSpPr>
            <p:cNvPr id="9" name="Блок-схема: задержка 8"/>
            <p:cNvSpPr/>
            <p:nvPr/>
          </p:nvSpPr>
          <p:spPr>
            <a:xfrm rot="10800000">
              <a:off x="6358138" y="7452670"/>
              <a:ext cx="499862" cy="1428760"/>
            </a:xfrm>
            <a:prstGeom prst="flowChartDelay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517" name="TextBox 9"/>
            <p:cNvSpPr txBox="1">
              <a:spLocks noChangeArrowheads="1"/>
            </p:cNvSpPr>
            <p:nvPr/>
          </p:nvSpPr>
          <p:spPr bwMode="auto">
            <a:xfrm>
              <a:off x="6318466" y="7950748"/>
              <a:ext cx="533590" cy="400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 dirty="0" smtClean="0">
                  <a:latin typeface="Calibri" pitchFamily="34" charset="0"/>
                </a:rPr>
                <a:t>11</a:t>
              </a:r>
              <a:endParaRPr lang="en-US" sz="2000" b="1" dirty="0">
                <a:latin typeface="Calibri" pitchFamily="34" charset="0"/>
              </a:endParaRPr>
            </a:p>
          </p:txBody>
        </p:sp>
      </p:grpSp>
      <p:sp>
        <p:nvSpPr>
          <p:cNvPr id="19459" name="TextBox 12"/>
          <p:cNvSpPr txBox="1">
            <a:spLocks noChangeArrowheads="1"/>
          </p:cNvSpPr>
          <p:nvPr/>
        </p:nvSpPr>
        <p:spPr bwMode="auto">
          <a:xfrm>
            <a:off x="7215188" y="765175"/>
            <a:ext cx="1749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214422"/>
          <a:ext cx="8501123" cy="5429288"/>
        </p:xfrm>
        <a:graphic>
          <a:graphicData uri="http://schemas.openxmlformats.org/drawingml/2006/table">
            <a:tbl>
              <a:tblPr/>
              <a:tblGrid>
                <a:gridCol w="1358284"/>
                <a:gridCol w="995023"/>
                <a:gridCol w="1172704"/>
                <a:gridCol w="940683"/>
                <a:gridCol w="1049362"/>
                <a:gridCol w="1223573"/>
                <a:gridCol w="969017"/>
                <a:gridCol w="792477"/>
              </a:tblGrid>
              <a:tr h="17243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Содержание администрации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МКУ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"Юг"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МКУК "Александровская сельская библиотека"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МКУК "КДЦ Александровский"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МКУ "Спортивный центр "Вега"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83204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Число шт.единиц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9,25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2,63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9,5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2,5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29,88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Заработная плата 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2678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773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617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2450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374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7047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320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Начисления на оплату труда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871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267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751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2288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0883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 заработную плату с начислениями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3549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1013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884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3201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9335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3"/>
          <p:cNvSpPr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РАСХОДЫ НА  МАТЕРИАЛЬНЫЕ ЗАТРАТЫ УЧРЕЖДЕНИЙ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Александровского  сельского поселения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Усть-Лабинского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района  </a:t>
            </a: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8604250" y="5013325"/>
            <a:ext cx="539750" cy="1428750"/>
            <a:chOff x="6318466" y="7452670"/>
            <a:chExt cx="539534" cy="1428760"/>
          </a:xfrm>
        </p:grpSpPr>
        <p:sp>
          <p:nvSpPr>
            <p:cNvPr id="9" name="Блок-схема: задержка 8"/>
            <p:cNvSpPr/>
            <p:nvPr/>
          </p:nvSpPr>
          <p:spPr>
            <a:xfrm rot="10800000">
              <a:off x="6358138" y="7452670"/>
              <a:ext cx="499862" cy="1428760"/>
            </a:xfrm>
            <a:prstGeom prst="flowChartDelay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493" name="TextBox 9"/>
            <p:cNvSpPr txBox="1">
              <a:spLocks noChangeArrowheads="1"/>
            </p:cNvSpPr>
            <p:nvPr/>
          </p:nvSpPr>
          <p:spPr bwMode="auto">
            <a:xfrm>
              <a:off x="6318466" y="7950748"/>
              <a:ext cx="533590" cy="400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 dirty="0" smtClean="0">
                  <a:latin typeface="Calibri" pitchFamily="34" charset="0"/>
                </a:rPr>
                <a:t>12</a:t>
              </a:r>
              <a:endParaRPr lang="en-US" sz="2000" b="1" dirty="0">
                <a:latin typeface="Calibri" pitchFamily="34" charset="0"/>
              </a:endParaRPr>
            </a:p>
          </p:txBody>
        </p:sp>
      </p:grpSp>
      <p:sp>
        <p:nvSpPr>
          <p:cNvPr id="20483" name="TextBox 12"/>
          <p:cNvSpPr txBox="1">
            <a:spLocks noChangeArrowheads="1"/>
          </p:cNvSpPr>
          <p:nvPr/>
        </p:nvSpPr>
        <p:spPr bwMode="auto">
          <a:xfrm>
            <a:off x="7215188" y="765175"/>
            <a:ext cx="1749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/>
        </p:nvGraphicFramePr>
        <p:xfrm>
          <a:off x="857224" y="642918"/>
          <a:ext cx="7715304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5" name="TextBox 17"/>
          <p:cNvSpPr txBox="1">
            <a:spLocks noChangeArrowheads="1"/>
          </p:cNvSpPr>
          <p:nvPr/>
        </p:nvSpPr>
        <p:spPr bwMode="auto">
          <a:xfrm>
            <a:off x="7143750" y="4071938"/>
            <a:ext cx="6429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506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6" name="TextBox 18"/>
          <p:cNvSpPr txBox="1">
            <a:spLocks noChangeArrowheads="1"/>
          </p:cNvSpPr>
          <p:nvPr/>
        </p:nvSpPr>
        <p:spPr bwMode="auto">
          <a:xfrm>
            <a:off x="7215206" y="2928938"/>
            <a:ext cx="13573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Администрация</a:t>
            </a:r>
          </a:p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Александровского сельского поселения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7" name="TextBox 21"/>
          <p:cNvSpPr txBox="1">
            <a:spLocks noChangeArrowheads="1"/>
          </p:cNvSpPr>
          <p:nvPr/>
        </p:nvSpPr>
        <p:spPr bwMode="auto">
          <a:xfrm>
            <a:off x="3714750" y="5786454"/>
            <a:ext cx="12858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МКУ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"Юг"</a:t>
            </a:r>
          </a:p>
        </p:txBody>
      </p:sp>
      <p:sp>
        <p:nvSpPr>
          <p:cNvPr id="20488" name="TextBox 22"/>
          <p:cNvSpPr txBox="1">
            <a:spLocks noChangeArrowheads="1"/>
          </p:cNvSpPr>
          <p:nvPr/>
        </p:nvSpPr>
        <p:spPr bwMode="auto">
          <a:xfrm>
            <a:off x="857250" y="5429265"/>
            <a:ext cx="17145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МКУК "Александровская сельская библиотека"</a:t>
            </a:r>
          </a:p>
        </p:txBody>
      </p:sp>
      <p:sp>
        <p:nvSpPr>
          <p:cNvPr id="20489" name="TextBox 23"/>
          <p:cNvSpPr txBox="1">
            <a:spLocks noChangeArrowheads="1"/>
          </p:cNvSpPr>
          <p:nvPr/>
        </p:nvSpPr>
        <p:spPr bwMode="auto">
          <a:xfrm>
            <a:off x="928662" y="1500174"/>
            <a:ext cx="15716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МКУК "КДЦ Александровский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"</a:t>
            </a:r>
          </a:p>
        </p:txBody>
      </p:sp>
      <p:sp>
        <p:nvSpPr>
          <p:cNvPr id="20490" name="TextBox 24"/>
          <p:cNvSpPr txBox="1">
            <a:spLocks noChangeArrowheads="1"/>
          </p:cNvSpPr>
          <p:nvPr/>
        </p:nvSpPr>
        <p:spPr bwMode="auto">
          <a:xfrm>
            <a:off x="3500438" y="714375"/>
            <a:ext cx="1643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МКУ "Спортивный центр "Вега"</a:t>
            </a:r>
          </a:p>
        </p:txBody>
      </p:sp>
      <p:sp>
        <p:nvSpPr>
          <p:cNvPr id="20491" name="TextBox 25"/>
          <p:cNvSpPr txBox="1">
            <a:spLocks noChangeArrowheads="1"/>
          </p:cNvSpPr>
          <p:nvPr/>
        </p:nvSpPr>
        <p:spPr bwMode="auto">
          <a:xfrm>
            <a:off x="3643306" y="3000372"/>
            <a:ext cx="11430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1758,2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3"/>
          <p:cNvSpPr>
            <a:spLocks noChangeArrowheads="1"/>
          </p:cNvSpPr>
          <p:nvPr/>
        </p:nvSpPr>
        <p:spPr bwMode="auto">
          <a:xfrm>
            <a:off x="0" y="0"/>
            <a:ext cx="9158288" cy="64611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РАСХОДЫ НА БЛАГОУСТРОЙСТВО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Александровского сельского поселения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Усть-Лабинского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района  </a:t>
            </a: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8649501" y="5140945"/>
            <a:ext cx="515589" cy="1428750"/>
            <a:chOff x="6099208" y="7436423"/>
            <a:chExt cx="515568" cy="1428760"/>
          </a:xfrm>
        </p:grpSpPr>
        <p:sp>
          <p:nvSpPr>
            <p:cNvPr id="9" name="Блок-схема: задержка 8"/>
            <p:cNvSpPr/>
            <p:nvPr/>
          </p:nvSpPr>
          <p:spPr>
            <a:xfrm rot="10800000">
              <a:off x="6099208" y="7436423"/>
              <a:ext cx="500042" cy="1428760"/>
            </a:xfrm>
            <a:prstGeom prst="flowChartDelay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511" name="TextBox 9"/>
            <p:cNvSpPr txBox="1">
              <a:spLocks noChangeArrowheads="1"/>
            </p:cNvSpPr>
            <p:nvPr/>
          </p:nvSpPr>
          <p:spPr bwMode="auto">
            <a:xfrm>
              <a:off x="6153190" y="7950748"/>
              <a:ext cx="46158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 dirty="0" smtClean="0">
                  <a:latin typeface="Calibri" pitchFamily="34" charset="0"/>
                </a:rPr>
                <a:t>13</a:t>
              </a:r>
              <a:endParaRPr lang="en-US" sz="2000" b="1" dirty="0">
                <a:latin typeface="Calibri" pitchFamily="34" charset="0"/>
              </a:endParaRPr>
            </a:p>
          </p:txBody>
        </p:sp>
      </p:grpSp>
      <p:sp>
        <p:nvSpPr>
          <p:cNvPr id="21507" name="TextBox 10"/>
          <p:cNvSpPr txBox="1">
            <a:spLocks noChangeArrowheads="1"/>
          </p:cNvSpPr>
          <p:nvPr/>
        </p:nvSpPr>
        <p:spPr bwMode="auto">
          <a:xfrm>
            <a:off x="7143750" y="785813"/>
            <a:ext cx="1714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Times New Roman" pitchFamily="18" charset="0"/>
                <a:cs typeface="Times New Roman" pitchFamily="18" charset="0"/>
              </a:rPr>
              <a:t>тыс.рублей</a:t>
            </a: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285720" y="714356"/>
          <a:ext cx="857256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xmlns="" val="2865733808"/>
              </p:ext>
            </p:extLst>
          </p:nvPr>
        </p:nvGraphicFramePr>
        <p:xfrm>
          <a:off x="1524000" y="1397000"/>
          <a:ext cx="6762776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3744</TotalTime>
  <Words>290</Words>
  <Application>Microsoft Office PowerPoint</Application>
  <PresentationFormat>Экран (4:3)</PresentationFormat>
  <Paragraphs>146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Характеристики исполнения бюджета Александровского сельского поселения  Усть-Лабинского района  за 2018 год</vt:lpstr>
      <vt:lpstr> Основные параметры исполнения бюджета  Александровского сельского поселения Усть-Лабинского района </vt:lpstr>
      <vt:lpstr> Исполнение доходной части бюджета  Александровского сельского поселения Усть-Лабинского района </vt:lpstr>
      <vt:lpstr>СТРУКТУРА ДОХОДОВ БЮДЖЕТА Александровского сельского поселения Усть-Лабинского района  </vt:lpstr>
      <vt:lpstr>Безвозмездные поступления бюджета Александровского сельского поселения Усть-Лабинского района </vt:lpstr>
      <vt:lpstr>Структура расходов бюджета Александровского сельского поселения Усть-Лабинского района</vt:lpstr>
      <vt:lpstr>Слайд 7</vt:lpstr>
      <vt:lpstr>Слайд 8</vt:lpstr>
      <vt:lpstr>Слайд 9</vt:lpstr>
    </vt:vector>
  </TitlesOfParts>
  <Company>HYATT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IS</dc:creator>
  <cp:lastModifiedBy>BOSS</cp:lastModifiedBy>
  <cp:revision>558</cp:revision>
  <dcterms:created xsi:type="dcterms:W3CDTF">2015-12-09T15:59:37Z</dcterms:created>
  <dcterms:modified xsi:type="dcterms:W3CDTF">2019-06-12T16:27:52Z</dcterms:modified>
</cp:coreProperties>
</file>