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99" r:id="rId2"/>
    <p:sldId id="339" r:id="rId3"/>
    <p:sldId id="340" r:id="rId4"/>
    <p:sldId id="341" r:id="rId5"/>
    <p:sldId id="342" r:id="rId6"/>
    <p:sldId id="343" r:id="rId7"/>
    <p:sldId id="330" r:id="rId8"/>
    <p:sldId id="331" r:id="rId9"/>
    <p:sldId id="33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66FF33"/>
    <a:srgbClr val="DC303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86" autoAdjust="0"/>
    <p:restoredTop sz="94660"/>
  </p:normalViewPr>
  <p:slideViewPr>
    <p:cSldViewPr>
      <p:cViewPr varScale="1">
        <p:scale>
          <a:sx n="109" d="100"/>
          <a:sy n="109" d="100"/>
        </p:scale>
        <p:origin x="-15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5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&#1054;&#1058;&#1063;&#1045;&#1058;%20&#1044;&#1045;&#1050;&#1040;&#1041;&#1056;&#1068;\&#1072;&#1083;&#1077;&#1082;&#1089;&#1072;&#1085;&#1076;&#1088;&#1086;&#1074;&#1089;&#1082;&#1086;&#1077;%20&#1089;&#1087;\&#1056;&#1072;&#1089;&#1093;&#1086;&#1076;&#1099;%20&#1076;&#1083;&#1103;%20&#1087;&#1088;&#1077;&#1079;&#1077;&#1085;&#1090;&#1072;&#1094;&#1080;&#1080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4;&#1058;&#1063;&#1045;&#1058;%20&#1044;&#1045;&#1050;&#1040;&#1041;&#1056;&#1068;\&#1072;&#1083;&#1077;&#1082;&#1089;&#1072;&#1085;&#1076;&#1088;&#1086;&#1074;&#1089;&#1082;&#1086;&#1077;%20&#1089;&#1087;\&#1056;&#1072;&#1089;&#1093;&#1086;&#1076;&#1099;%20&#1076;&#1083;&#1103;%20&#1087;&#1088;&#1077;&#1079;&#1077;&#1085;&#1090;&#1072;&#1094;&#1080;&#1080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6FF33"/>
            </a:solidFill>
          </c:spPr>
          <c:dLbls>
            <c:dLbl>
              <c:idx val="0"/>
              <c:layout>
                <c:manualLayout>
                  <c:x val="-1.5432098765432127E-2"/>
                  <c:y val="-5.2476216291262034E-3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13018</c:v>
                </c:pt>
                <c:pt idx="1">
                  <c:v>11257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2.160493827160501E-2"/>
                  <c:y val="-5.2476216291261904E-3"/>
                </c:manualLayout>
              </c:layout>
              <c:showVal val="1"/>
            </c:dLbl>
            <c:dLbl>
              <c:idx val="1"/>
              <c:layout>
                <c:manualLayout>
                  <c:x val="3.85802469135803E-2"/>
                  <c:y val="0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14254</c:v>
                </c:pt>
                <c:pt idx="1">
                  <c:v>11616</c:v>
                </c:pt>
              </c:numCache>
            </c:numRef>
          </c:val>
        </c:ser>
        <c:shape val="box"/>
        <c:axId val="85846272"/>
        <c:axId val="85848064"/>
        <c:axId val="0"/>
      </c:bar3DChart>
      <c:catAx>
        <c:axId val="85846272"/>
        <c:scaling>
          <c:orientation val="minMax"/>
        </c:scaling>
        <c:axPos val="b"/>
        <c:tickLblPos val="nextTo"/>
        <c:crossAx val="85848064"/>
        <c:crosses val="autoZero"/>
        <c:auto val="1"/>
        <c:lblAlgn val="ctr"/>
        <c:lblOffset val="100"/>
      </c:catAx>
      <c:valAx>
        <c:axId val="85848064"/>
        <c:scaling>
          <c:orientation val="minMax"/>
        </c:scaling>
        <c:axPos val="l"/>
        <c:majorGridlines/>
        <c:numFmt formatCode="General" sourceLinked="1"/>
        <c:tickLblPos val="nextTo"/>
        <c:crossAx val="858462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7030A0"/>
            </a:solidFill>
          </c:spPr>
          <c:dLbls>
            <c:showVal val="1"/>
          </c:dLbls>
          <c:cat>
            <c:strRef>
              <c:f>Лист1!$A$2:$A$6</c:f>
              <c:strCache>
                <c:ptCount val="3"/>
                <c:pt idx="0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6955</c:v>
                </c:pt>
                <c:pt idx="2">
                  <c:v>7136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dLbl>
              <c:idx val="0"/>
              <c:layout>
                <c:manualLayout>
                  <c:x val="2.4691358024691391E-2"/>
                  <c:y val="5.612065321788976E-3"/>
                </c:manualLayout>
              </c:layout>
              <c:showVal val="1"/>
            </c:dLbl>
            <c:dLbl>
              <c:idx val="1"/>
              <c:layout>
                <c:manualLayout>
                  <c:x val="3.0864197530864244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3.2407407407407482E-2"/>
                  <c:y val="2.806032660894488E-3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3"/>
                <c:pt idx="0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6063</c:v>
                </c:pt>
                <c:pt idx="2">
                  <c:v>4120</c:v>
                </c:pt>
              </c:numCache>
            </c:numRef>
          </c:val>
        </c:ser>
        <c:shape val="box"/>
        <c:axId val="85992960"/>
        <c:axId val="85994496"/>
        <c:axId val="0"/>
      </c:bar3DChart>
      <c:catAx>
        <c:axId val="85992960"/>
        <c:scaling>
          <c:orientation val="minMax"/>
        </c:scaling>
        <c:axPos val="b"/>
        <c:tickLblPos val="nextTo"/>
        <c:crossAx val="85994496"/>
        <c:crosses val="autoZero"/>
        <c:auto val="1"/>
        <c:lblAlgn val="ctr"/>
        <c:lblOffset val="100"/>
      </c:catAx>
      <c:valAx>
        <c:axId val="85994496"/>
        <c:scaling>
          <c:orientation val="minMax"/>
        </c:scaling>
        <c:axPos val="l"/>
        <c:majorGridlines/>
        <c:numFmt formatCode="General" sourceLinked="1"/>
        <c:tickLblPos val="nextTo"/>
        <c:crossAx val="85992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39775930786431"/>
          <c:y val="0.21515840938160563"/>
          <c:w val="0.22676314766209782"/>
          <c:h val="0.5360105683586012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5174504228638086"/>
          <c:y val="0"/>
          <c:w val="0.46363699329250535"/>
          <c:h val="0.82974164835196418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1031</c:v>
                </c:pt>
                <c:pt idx="2">
                  <c:v>1086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 на топливо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1142</c:v>
                </c:pt>
                <c:pt idx="2">
                  <c:v>1635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ЕСХН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156</c:v>
                </c:pt>
                <c:pt idx="2">
                  <c:v>218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 на имущество физ. Лиц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265</c:v>
                </c:pt>
                <c:pt idx="2">
                  <c:v>266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Земельный налог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4029</c:v>
                </c:pt>
                <c:pt idx="2">
                  <c:v>3733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Аренда муницип. имущ-ва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332</c:v>
                </c:pt>
                <c:pt idx="2">
                  <c:v>198</c:v>
                </c:pt>
              </c:numCache>
            </c:numRef>
          </c:val>
        </c:ser>
        <c:shape val="box"/>
        <c:axId val="97300864"/>
        <c:axId val="97302400"/>
        <c:axId val="0"/>
      </c:bar3DChart>
      <c:catAx>
        <c:axId val="97300864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7302400"/>
        <c:crosses val="autoZero"/>
        <c:auto val="1"/>
        <c:lblAlgn val="ctr"/>
        <c:lblOffset val="100"/>
      </c:catAx>
      <c:valAx>
        <c:axId val="97302400"/>
        <c:scaling>
          <c:orientation val="minMax"/>
        </c:scaling>
        <c:axPos val="b"/>
        <c:majorGridlines/>
        <c:numFmt formatCode="General" sourceLinked="1"/>
        <c:tickLblPos val="nextTo"/>
        <c:crossAx val="97300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279709827938215"/>
          <c:y val="8.3216544191810723E-2"/>
          <c:w val="0.337943642461359"/>
          <c:h val="0.8335666906689250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 на выравнивание бюджетной обеспеченности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dLbl>
              <c:idx val="0"/>
              <c:layout>
                <c:manualLayout>
                  <c:x val="8.9506172839506265E-2"/>
                  <c:y val="3.0866359269839376E-2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ru-RU"/>
                </a:p>
              </c:txPr>
              <c:showLegendKey val="1"/>
              <c:showVal val="1"/>
              <c:separator> </c:separator>
            </c:dLbl>
            <c:dLbl>
              <c:idx val="2"/>
              <c:layout>
                <c:manualLayout>
                  <c:x val="9.7222222222222293E-2"/>
                  <c:y val="1.9642228626261436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/>
                      <a:t>2505,3</a:t>
                    </a:r>
                  </a:p>
                </c:rich>
              </c:tx>
              <c:showLegendKey val="1"/>
              <c:showVal val="1"/>
              <c:separator> </c:separator>
            </c:dLbl>
            <c:showVal val="1"/>
          </c:dLbls>
          <c:cat>
            <c:strRef>
              <c:f>Лист1!$A$2:$A$5</c:f>
              <c:strCache>
                <c:ptCount val="3"/>
                <c:pt idx="0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2439.5</c:v>
                </c:pt>
                <c:pt idx="2">
                  <c:v>2505.3000000000002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Субсидиидии бюджетам сельских поселений 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7.7160493827160573E-2"/>
                  <c:y val="1.1224130643577976E-2"/>
                </c:manualLayout>
              </c:layout>
              <c:showLegendKey val="1"/>
              <c:showVal val="1"/>
              <c:separator> </c:separator>
            </c:dLbl>
            <c:dLbl>
              <c:idx val="2"/>
              <c:layout>
                <c:manualLayout>
                  <c:x val="8.7962962962963104E-2"/>
                  <c:y val="2.806032660894488E-3"/>
                </c:manualLayout>
              </c:layout>
              <c:showLegendKey val="1"/>
              <c:showVal val="1"/>
              <c:separator> </c:separator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3375.8</c:v>
                </c:pt>
                <c:pt idx="2">
                  <c:v>1237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 на осуществление первичного  воинского учета и передаваемых полномочий</c:v>
                </c:pt>
              </c:strCache>
            </c:strRef>
          </c:tx>
          <c:spPr>
            <a:solidFill>
              <a:srgbClr val="FF00FF"/>
            </a:solidFill>
          </c:spPr>
          <c:dLbls>
            <c:dLbl>
              <c:idx val="0"/>
              <c:layout>
                <c:manualLayout>
                  <c:x val="8.0246913580247006E-2"/>
                  <c:y val="0"/>
                </c:manualLayout>
              </c:layout>
              <c:showLegendKey val="1"/>
              <c:showVal val="1"/>
              <c:separator> </c:separator>
            </c:dLbl>
            <c:dLbl>
              <c:idx val="2"/>
              <c:layout>
                <c:manualLayout>
                  <c:x val="6.1728395061728392E-2"/>
                  <c:y val="2.806032660894488E-3"/>
                </c:manualLayout>
              </c:layout>
              <c:showLegendKey val="1"/>
              <c:showVal val="1"/>
              <c:separator> </c:separator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1"/>
            <c:showVal val="1"/>
            <c:separator> </c:separator>
          </c:dLbls>
          <c:cat>
            <c:strRef>
              <c:f>Лист1!$A$2:$A$5</c:f>
              <c:strCache>
                <c:ptCount val="3"/>
                <c:pt idx="0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189.4</c:v>
                </c:pt>
                <c:pt idx="2">
                  <c:v>194.2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межбюджетные трансферты (на благоустройство)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Лист1!$A$2:$A$5</c:f>
              <c:strCache>
                <c:ptCount val="3"/>
                <c:pt idx="0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200</c:v>
                </c:pt>
                <c:pt idx="2">
                  <c:v>500</c:v>
                </c:pt>
              </c:numCache>
            </c:numRef>
          </c:val>
        </c:ser>
        <c:shape val="box"/>
        <c:axId val="99030912"/>
        <c:axId val="99032448"/>
        <c:axId val="0"/>
      </c:bar3DChart>
      <c:catAx>
        <c:axId val="99030912"/>
        <c:scaling>
          <c:orientation val="minMax"/>
        </c:scaling>
        <c:axPos val="b"/>
        <c:tickLblPos val="nextTo"/>
        <c:crossAx val="99032448"/>
        <c:crosses val="autoZero"/>
        <c:auto val="1"/>
        <c:lblAlgn val="ctr"/>
        <c:lblOffset val="100"/>
      </c:catAx>
      <c:valAx>
        <c:axId val="99032448"/>
        <c:scaling>
          <c:orientation val="minMax"/>
        </c:scaling>
        <c:axPos val="l"/>
        <c:majorGridlines/>
        <c:numFmt formatCode="General" sourceLinked="1"/>
        <c:tickLblPos val="nextTo"/>
        <c:crossAx val="99030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99227179935871"/>
          <c:y val="0"/>
          <c:w val="0.33474846894138238"/>
          <c:h val="1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explosion val="25"/>
          <c:dPt>
            <c:idx val="0"/>
            <c:spPr>
              <a:solidFill>
                <a:srgbClr val="FF00FF"/>
              </a:solidFill>
            </c:spPr>
          </c:dPt>
          <c:dPt>
            <c:idx val="3"/>
            <c:spPr>
              <a:solidFill>
                <a:srgbClr val="66FF33"/>
              </a:solidFill>
            </c:spPr>
          </c:dPt>
          <c:dPt>
            <c:idx val="6"/>
            <c:spPr>
              <a:solidFill>
                <a:srgbClr val="7030A0"/>
              </a:solidFill>
            </c:spPr>
          </c:dPt>
          <c:dPt>
            <c:idx val="8"/>
            <c:spPr>
              <a:solidFill>
                <a:srgbClr val="FFFF00"/>
              </a:solidFill>
            </c:spPr>
          </c:dPt>
          <c:dLbls>
            <c:dLbl>
              <c:idx val="1"/>
              <c:layout>
                <c:manualLayout>
                  <c:x val="2.6234567901234605E-2"/>
                  <c:y val="-5.8926685878784163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1.3888888888888914E-2"/>
                  <c:y val="-3.9284457252522831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-3.3950617283950602E-2"/>
                  <c:y val="8.4180979826835676E-3"/>
                </c:manualLayout>
              </c:layout>
              <c:dLblPos val="bestFit"/>
              <c:showVal val="1"/>
            </c:dLbl>
            <c:dLbl>
              <c:idx val="6"/>
              <c:layout>
                <c:manualLayout>
                  <c:x val="0"/>
                  <c:y val="-3.9284457252522831E-2"/>
                </c:manualLayout>
              </c:layout>
              <c:dLblPos val="bestFit"/>
              <c:showVal val="1"/>
            </c:dLbl>
            <c:dLbl>
              <c:idx val="8"/>
              <c:layout>
                <c:manualLayout>
                  <c:x val="2.1604938271605013E-2"/>
                  <c:y val="-8.4180979826834895E-3"/>
                </c:manualLayout>
              </c:layout>
              <c:dLblPos val="bestFit"/>
              <c:showVal val="1"/>
            </c:dLbl>
            <c:dLblPos val="outEnd"/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Молодежная политика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4589.6000000000004</c:v>
                </c:pt>
                <c:pt idx="1">
                  <c:v>190.4</c:v>
                </c:pt>
                <c:pt idx="2">
                  <c:v>3.3</c:v>
                </c:pt>
                <c:pt idx="3">
                  <c:v>176.7</c:v>
                </c:pt>
                <c:pt idx="4">
                  <c:v>1960.8</c:v>
                </c:pt>
                <c:pt idx="5">
                  <c:v>3.1</c:v>
                </c:pt>
                <c:pt idx="6">
                  <c:v>3738.7</c:v>
                </c:pt>
                <c:pt idx="7">
                  <c:v>445.4</c:v>
                </c:pt>
                <c:pt idx="8">
                  <c:v>507.5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981469330222665"/>
          <c:y val="0"/>
          <c:w val="0.32092604743851488"/>
          <c:h val="0.94859812154893886"/>
        </c:manualLayout>
      </c:layout>
      <c:txPr>
        <a:bodyPr/>
        <a:lstStyle/>
        <a:p>
          <a:pPr>
            <a:defRPr sz="12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40"/>
      <c:rotY val="20"/>
      <c:perspective val="0"/>
    </c:view3D>
    <c:plotArea>
      <c:layout>
        <c:manualLayout>
          <c:layoutTarget val="inner"/>
          <c:xMode val="edge"/>
          <c:yMode val="edge"/>
          <c:x val="6.2193054859261743E-2"/>
          <c:y val="0.10790553493074832"/>
          <c:w val="0.77081590532193656"/>
          <c:h val="0.85641820267142565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delete val="1"/>
            </c:dLbl>
            <c:dLbl>
              <c:idx val="1"/>
              <c:layout>
                <c:manualLayout>
                  <c:x val="1.8878926249920651E-2"/>
                  <c:y val="0.28238839139900701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 239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ctr"/>
              <c:showVal val="1"/>
              <c:showCatName val="1"/>
            </c:dLbl>
            <c:dLbl>
              <c:idx val="2"/>
              <c:layout>
                <c:manualLayout>
                  <c:x val="-0.17148358010344544"/>
                  <c:y val="0.28964410031209231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84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ctr"/>
              <c:showVal val="1"/>
              <c:showCatName val="1"/>
            </c:dLbl>
            <c:dLbl>
              <c:idx val="3"/>
              <c:layout>
                <c:manualLayout>
                  <c:x val="-0.15260465385352456"/>
                  <c:y val="-0.15026449841954295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647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ctr"/>
              <c:showVal val="1"/>
              <c:showCatName val="1"/>
            </c:dLbl>
            <c:dLbl>
              <c:idx val="4"/>
              <c:layout>
                <c:manualLayout>
                  <c:x val="2.3598657812400704E-2"/>
                  <c:y val="-0.18036719153071895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105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ctr"/>
              <c:showVal val="1"/>
              <c:showCatName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  <c:showCatName val="1"/>
          </c:dLbls>
          <c:cat>
            <c:multiLvlStrRef>
              <c:f>'Расходы на содержание учрежд.'!$D$5:$I$6</c:f>
              <c:multiLvlStrCache>
                <c:ptCount val="1"/>
                <c:lvl>
                  <c:pt idx="0">
                    <c:v>МКУ "Спортивный центр "Вега"</c:v>
                  </c:pt>
                </c:lvl>
                <c:lvl>
                  <c:pt idx="0">
                    <c:v>МКУК "КДЦ Александровский"</c:v>
                  </c:pt>
                </c:lvl>
                <c:lvl>
                  <c:pt idx="0">
                    <c:v>МКУК "Александровская сельская библиотека"</c:v>
                  </c:pt>
                </c:lvl>
                <c:lvl>
                  <c:pt idx="0">
                    <c:v>МБУ "Юг"</c:v>
                  </c:pt>
                </c:lvl>
                <c:lvl>
                  <c:pt idx="0">
                    <c:v>Осуществление первичного воинского учета на территориях, где отсутствуют военные комиссариаты</c:v>
                  </c:pt>
                </c:lvl>
                <c:lvl>
                  <c:pt idx="0">
                    <c:v>Содержание администрации</c:v>
                  </c:pt>
                </c:lvl>
              </c:multiLvlStrCache>
            </c:multiLvlStrRef>
          </c:cat>
          <c:val>
            <c:numRef>
              <c:f>'[Расходы для презентации.xls]Расходы на содержание учрежд.'!$D$26,'[Расходы для презентации.xls]Расходы на содержание учрежд.'!$F$26,'[Расходы для презентации.xls]Расходы на содержание учрежд.'!$G$26,'[Расходы для презентации.xls]Расходы на содержание учрежд.'!$H$26,'[Расходы для презентации.xls]Расходы на содержание учрежд.'!$I$26</c:f>
              <c:numCache>
                <c:formatCode>0.00</c:formatCode>
                <c:ptCount val="5"/>
                <c:pt idx="0">
                  <c:v>626.20000000000005</c:v>
                </c:pt>
                <c:pt idx="1">
                  <c:v>239.1</c:v>
                </c:pt>
                <c:pt idx="2">
                  <c:v>112.9</c:v>
                </c:pt>
                <c:pt idx="3">
                  <c:v>655.29999999999995</c:v>
                </c:pt>
                <c:pt idx="4">
                  <c:v>128.4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plotVisOnly val="1"/>
    <c:dispBlanksAs val="zero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4.1759404425282518E-2"/>
          <c:y val="8.3171648617660798E-2"/>
          <c:w val="0.84240763552544395"/>
          <c:h val="0.82952234862566532"/>
        </c:manualLayout>
      </c:layout>
      <c:pie3DChart>
        <c:varyColors val="1"/>
        <c:dLbls>
          <c:showVal val="1"/>
        </c:dLbls>
      </c:pie3DChart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6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ru-RU" smtClean="0"/>
                      <a:t>27</a:t>
                    </a:r>
                    <a:r>
                      <a:rPr lang="en-US" smtClean="0"/>
                      <a:t>,6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3"/>
              <c:layout>
                <c:manualLayout>
                  <c:x val="5.7178641732283472E-2"/>
                  <c:y val="2.6665294743741835E-2"/>
                </c:manualLayout>
              </c:layout>
              <c:dLblPos val="bestFit"/>
              <c:showVal val="1"/>
            </c:dLbl>
            <c:dLblPos val="ctr"/>
            <c:showVal val="1"/>
          </c:dLbls>
          <c:cat>
            <c:strRef>
              <c:f>Лист1!$A$2:$A$5</c:f>
              <c:strCache>
                <c:ptCount val="4"/>
                <c:pt idx="0">
                  <c:v>Установка детских игровых площадок</c:v>
                </c:pt>
                <c:pt idx="1">
                  <c:v>Дезинсекция (борьба с комарами)</c:v>
                </c:pt>
                <c:pt idx="2">
                  <c:v>Уличное освещение</c:v>
                </c:pt>
                <c:pt idx="3">
                  <c:v>Приобретение муниципального имущества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450</c:v>
                </c:pt>
                <c:pt idx="1">
                  <c:v>108</c:v>
                </c:pt>
                <c:pt idx="2">
                  <c:v>216.6</c:v>
                </c:pt>
                <c:pt idx="3">
                  <c:v>66.099999999999994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0.76991</cdr:x>
      <cdr:y>0.22449</cdr:y>
    </cdr:from>
    <cdr:to>
      <cdr:x>0.89381</cdr:x>
      <cdr:y>0.30102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215106" y="1047741"/>
          <a:ext cx="100013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242199-5C42-45A4-81C1-1E2FD688FEA0}" type="datetimeFigureOut">
              <a:rPr lang="ru-RU"/>
              <a:pPr>
                <a:defRPr/>
              </a:pPr>
              <a:t>12.06.2019</a:t>
            </a:fld>
            <a:endParaRPr lang="ru-RU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696637D-3366-4CC9-8F8A-8435AEEA77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908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06625C-4D28-41FF-912F-9CDC4598CE9A}" type="datetimeFigureOut">
              <a:rPr lang="en-GB" smtClean="0"/>
              <a:pPr>
                <a:defRPr/>
              </a:pPr>
              <a:t>12/06/2019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F1B88-3BBF-40A4-8270-7F9DAAA65B8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06625C-4D28-41FF-912F-9CDC4598CE9A}" type="datetimeFigureOut">
              <a:rPr lang="en-GB" smtClean="0"/>
              <a:pPr>
                <a:defRPr/>
              </a:pPr>
              <a:t>12/06/2019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F1B88-3BBF-40A4-8270-7F9DAAA65B8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06625C-4D28-41FF-912F-9CDC4598CE9A}" type="datetimeFigureOut">
              <a:rPr lang="en-GB" smtClean="0"/>
              <a:pPr>
                <a:defRPr/>
              </a:pPr>
              <a:t>12/06/2019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F1B88-3BBF-40A4-8270-7F9DAAA65B8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06625C-4D28-41FF-912F-9CDC4598CE9A}" type="datetimeFigureOut">
              <a:rPr lang="en-GB" smtClean="0"/>
              <a:pPr>
                <a:defRPr/>
              </a:pPr>
              <a:t>12/06/2019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F1B88-3BBF-40A4-8270-7F9DAAA65B8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06625C-4D28-41FF-912F-9CDC4598CE9A}" type="datetimeFigureOut">
              <a:rPr lang="en-GB" smtClean="0"/>
              <a:pPr>
                <a:defRPr/>
              </a:pPr>
              <a:t>12/06/2019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F1B88-3BBF-40A4-8270-7F9DAAA65B8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06625C-4D28-41FF-912F-9CDC4598CE9A}" type="datetimeFigureOut">
              <a:rPr lang="en-GB" smtClean="0"/>
              <a:pPr>
                <a:defRPr/>
              </a:pPr>
              <a:t>12/06/2019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F1B88-3BBF-40A4-8270-7F9DAAA65B8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06625C-4D28-41FF-912F-9CDC4598CE9A}" type="datetimeFigureOut">
              <a:rPr lang="en-GB" smtClean="0"/>
              <a:pPr>
                <a:defRPr/>
              </a:pPr>
              <a:t>12/06/2019</a:t>
            </a:fld>
            <a:endParaRPr lang="en-GB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F1B88-3BBF-40A4-8270-7F9DAAA65B8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06625C-4D28-41FF-912F-9CDC4598CE9A}" type="datetimeFigureOut">
              <a:rPr lang="en-GB" smtClean="0"/>
              <a:pPr>
                <a:defRPr/>
              </a:pPr>
              <a:t>12/06/2019</a:t>
            </a:fld>
            <a:endParaRPr lang="en-GB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F1B88-3BBF-40A4-8270-7F9DAAA65B8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06625C-4D28-41FF-912F-9CDC4598CE9A}" type="datetimeFigureOut">
              <a:rPr lang="en-GB" smtClean="0"/>
              <a:pPr>
                <a:defRPr/>
              </a:pPr>
              <a:t>12/06/2019</a:t>
            </a:fld>
            <a:endParaRPr lang="en-GB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F1B88-3BBF-40A4-8270-7F9DAAA65B8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06625C-4D28-41FF-912F-9CDC4598CE9A}" type="datetimeFigureOut">
              <a:rPr lang="en-GB" smtClean="0"/>
              <a:pPr>
                <a:defRPr/>
              </a:pPr>
              <a:t>12/06/2019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F1B88-3BBF-40A4-8270-7F9DAAA65B8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06625C-4D28-41FF-912F-9CDC4598CE9A}" type="datetimeFigureOut">
              <a:rPr lang="en-GB" smtClean="0"/>
              <a:pPr>
                <a:defRPr/>
              </a:pPr>
              <a:t>12/06/2019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F1B88-3BBF-40A4-8270-7F9DAAA65B8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906625C-4D28-41FF-912F-9CDC4598CE9A}" type="datetimeFigureOut">
              <a:rPr lang="en-GB" smtClean="0"/>
              <a:pPr>
                <a:defRPr/>
              </a:pPr>
              <a:t>12/06/2019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1F1B88-3BBF-40A4-8270-7F9DAAA65B8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7"/>
          <p:cNvSpPr/>
          <p:nvPr/>
        </p:nvSpPr>
        <p:spPr>
          <a:xfrm>
            <a:off x="0" y="-1"/>
            <a:ext cx="9144000" cy="6858001"/>
          </a:xfrm>
          <a:prstGeom prst="rect">
            <a:avLst/>
          </a:prstGeom>
          <a:gradFill flip="none" rotWithShape="1">
            <a:gsLst>
              <a:gs pos="79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8" name="Picture 8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4338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1" y="1571612"/>
            <a:ext cx="8732047" cy="4500594"/>
          </a:xfr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</a:t>
            </a:r>
            <a:r>
              <a:rPr lang="ru-RU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Александровского сельского поселения Усть-Лабинского района за 2016 год</a:t>
            </a:r>
            <a:endParaRPr lang="en-GB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Рисунок 1" descr="Описание: Александровское СП- 1-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920" y="0"/>
            <a:ext cx="1440160" cy="1500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06" y="1"/>
            <a:ext cx="9072594" cy="1142983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Основные параметры исполнения бюджета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Александровского сельского поселения </a:t>
            </a: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Усть-Лабинского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7"/>
          <a:ext cx="8229600" cy="4768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Группа 7"/>
          <p:cNvGrpSpPr>
            <a:grpSpLocks/>
          </p:cNvGrpSpPr>
          <p:nvPr/>
        </p:nvGrpSpPr>
        <p:grpSpPr bwMode="auto">
          <a:xfrm>
            <a:off x="8604250" y="5013325"/>
            <a:ext cx="539750" cy="1428750"/>
            <a:chOff x="6318466" y="7452670"/>
            <a:chExt cx="539534" cy="1428760"/>
          </a:xfrm>
        </p:grpSpPr>
        <p:sp>
          <p:nvSpPr>
            <p:cNvPr id="6" name="Блок-схема: задержка 5"/>
            <p:cNvSpPr/>
            <p:nvPr/>
          </p:nvSpPr>
          <p:spPr>
            <a:xfrm rot="10800000">
              <a:off x="6358138" y="7452670"/>
              <a:ext cx="499862" cy="1428760"/>
            </a:xfrm>
            <a:prstGeom prst="flowChartDelay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TextBox 9"/>
            <p:cNvSpPr txBox="1">
              <a:spLocks noChangeArrowheads="1"/>
            </p:cNvSpPr>
            <p:nvPr/>
          </p:nvSpPr>
          <p:spPr bwMode="auto">
            <a:xfrm>
              <a:off x="6318466" y="7950748"/>
              <a:ext cx="533590" cy="400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 dirty="0" smtClean="0">
                  <a:latin typeface="Calibri" pitchFamily="34" charset="0"/>
                </a:rPr>
                <a:t>1</a:t>
              </a:r>
              <a:endParaRPr lang="en-US" sz="2000" b="1" dirty="0">
                <a:latin typeface="Calibri" pitchFamily="34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8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Исполнение доходной части бюджета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Александровского сельского поселения </a:t>
            </a: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Усть-Лабинского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Группа 7"/>
          <p:cNvGrpSpPr>
            <a:grpSpLocks/>
          </p:cNvGrpSpPr>
          <p:nvPr/>
        </p:nvGrpSpPr>
        <p:grpSpPr bwMode="auto">
          <a:xfrm>
            <a:off x="8604250" y="5013325"/>
            <a:ext cx="539750" cy="1428750"/>
            <a:chOff x="6318466" y="7452670"/>
            <a:chExt cx="539534" cy="1428760"/>
          </a:xfrm>
        </p:grpSpPr>
        <p:sp>
          <p:nvSpPr>
            <p:cNvPr id="6" name="Блок-схема: задержка 5"/>
            <p:cNvSpPr/>
            <p:nvPr/>
          </p:nvSpPr>
          <p:spPr>
            <a:xfrm rot="10800000">
              <a:off x="6358138" y="7452670"/>
              <a:ext cx="499862" cy="1428760"/>
            </a:xfrm>
            <a:prstGeom prst="flowChartDelay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TextBox 9"/>
            <p:cNvSpPr txBox="1">
              <a:spLocks noChangeArrowheads="1"/>
            </p:cNvSpPr>
            <p:nvPr/>
          </p:nvSpPr>
          <p:spPr bwMode="auto">
            <a:xfrm>
              <a:off x="6318466" y="7950748"/>
              <a:ext cx="533590" cy="400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 dirty="0" smtClean="0">
                  <a:latin typeface="Calibri" pitchFamily="34" charset="0"/>
                </a:rPr>
                <a:t>2</a:t>
              </a:r>
              <a:endParaRPr lang="en-US" sz="2000" b="1" dirty="0">
                <a:latin typeface="Calibri" pitchFamily="34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СТРУКТУРА ДОХОДОВ БЮДЖЕТА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Александровского сельского поселения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Усть-Лабинского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района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Группа 7"/>
          <p:cNvGrpSpPr>
            <a:grpSpLocks/>
          </p:cNvGrpSpPr>
          <p:nvPr/>
        </p:nvGrpSpPr>
        <p:grpSpPr bwMode="auto">
          <a:xfrm>
            <a:off x="8604250" y="5013325"/>
            <a:ext cx="539750" cy="1428750"/>
            <a:chOff x="6318466" y="7452670"/>
            <a:chExt cx="539534" cy="1428760"/>
          </a:xfrm>
        </p:grpSpPr>
        <p:sp>
          <p:nvSpPr>
            <p:cNvPr id="6" name="Блок-схема: задержка 5"/>
            <p:cNvSpPr/>
            <p:nvPr/>
          </p:nvSpPr>
          <p:spPr>
            <a:xfrm rot="10800000">
              <a:off x="6358138" y="7452670"/>
              <a:ext cx="499862" cy="1428760"/>
            </a:xfrm>
            <a:prstGeom prst="flowChartDelay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TextBox 9"/>
            <p:cNvSpPr txBox="1">
              <a:spLocks noChangeArrowheads="1"/>
            </p:cNvSpPr>
            <p:nvPr/>
          </p:nvSpPr>
          <p:spPr bwMode="auto">
            <a:xfrm>
              <a:off x="6318466" y="7950748"/>
              <a:ext cx="533590" cy="400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 dirty="0" smtClean="0">
                  <a:latin typeface="Calibri" pitchFamily="34" charset="0"/>
                </a:rPr>
                <a:t>3</a:t>
              </a:r>
              <a:endParaRPr lang="en-US" sz="2000" b="1" dirty="0">
                <a:latin typeface="Calibri" pitchFamily="34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 бюджета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Александровского сельского поселения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Усть-Лабинского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района 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Группа 7"/>
          <p:cNvGrpSpPr>
            <a:grpSpLocks/>
          </p:cNvGrpSpPr>
          <p:nvPr/>
        </p:nvGrpSpPr>
        <p:grpSpPr bwMode="auto">
          <a:xfrm>
            <a:off x="8604250" y="5013325"/>
            <a:ext cx="539750" cy="1428750"/>
            <a:chOff x="6318466" y="7452670"/>
            <a:chExt cx="539534" cy="1428760"/>
          </a:xfrm>
        </p:grpSpPr>
        <p:sp>
          <p:nvSpPr>
            <p:cNvPr id="6" name="Блок-схема: задержка 5"/>
            <p:cNvSpPr/>
            <p:nvPr/>
          </p:nvSpPr>
          <p:spPr>
            <a:xfrm rot="10800000">
              <a:off x="6358138" y="7452670"/>
              <a:ext cx="499862" cy="1428760"/>
            </a:xfrm>
            <a:prstGeom prst="flowChartDelay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TextBox 9"/>
            <p:cNvSpPr txBox="1">
              <a:spLocks noChangeArrowheads="1"/>
            </p:cNvSpPr>
            <p:nvPr/>
          </p:nvSpPr>
          <p:spPr bwMode="auto">
            <a:xfrm>
              <a:off x="6318466" y="7950748"/>
              <a:ext cx="533590" cy="400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 dirty="0" smtClean="0">
                  <a:latin typeface="Calibri" pitchFamily="34" charset="0"/>
                </a:rPr>
                <a:t>4</a:t>
              </a:r>
              <a:endParaRPr lang="en-US" sz="2000" b="1" dirty="0">
                <a:latin typeface="Calibri" pitchFamily="34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Александровского сельского поселения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Усть-Лабинского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Группа 7"/>
          <p:cNvGrpSpPr>
            <a:grpSpLocks/>
          </p:cNvGrpSpPr>
          <p:nvPr/>
        </p:nvGrpSpPr>
        <p:grpSpPr bwMode="auto">
          <a:xfrm>
            <a:off x="8604250" y="5013325"/>
            <a:ext cx="539750" cy="1428750"/>
            <a:chOff x="6318466" y="7452670"/>
            <a:chExt cx="539534" cy="1428760"/>
          </a:xfrm>
        </p:grpSpPr>
        <p:sp>
          <p:nvSpPr>
            <p:cNvPr id="6" name="Блок-схема: задержка 5"/>
            <p:cNvSpPr/>
            <p:nvPr/>
          </p:nvSpPr>
          <p:spPr>
            <a:xfrm rot="10800000">
              <a:off x="6358138" y="7452670"/>
              <a:ext cx="499862" cy="1428760"/>
            </a:xfrm>
            <a:prstGeom prst="flowChartDelay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TextBox 9"/>
            <p:cNvSpPr txBox="1">
              <a:spLocks noChangeArrowheads="1"/>
            </p:cNvSpPr>
            <p:nvPr/>
          </p:nvSpPr>
          <p:spPr bwMode="auto">
            <a:xfrm>
              <a:off x="6318466" y="7950748"/>
              <a:ext cx="533590" cy="400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 dirty="0" smtClean="0">
                  <a:latin typeface="Calibri" pitchFamily="34" charset="0"/>
                </a:rPr>
                <a:t>5</a:t>
              </a:r>
              <a:endParaRPr lang="en-US" sz="2000" b="1" dirty="0">
                <a:latin typeface="Calibri" pitchFamily="34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3"/>
          <p:cNvSpPr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Расходы на фонд оплаты труда с начислениями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Александровского сельского поселения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Усть-Лабинского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района  </a:t>
            </a:r>
          </a:p>
        </p:txBody>
      </p:sp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8643966" y="5013325"/>
            <a:ext cx="500034" cy="1428750"/>
            <a:chOff x="6318466" y="7452670"/>
            <a:chExt cx="539534" cy="1428760"/>
          </a:xfrm>
        </p:grpSpPr>
        <p:sp>
          <p:nvSpPr>
            <p:cNvPr id="9" name="Блок-схема: задержка 8"/>
            <p:cNvSpPr/>
            <p:nvPr/>
          </p:nvSpPr>
          <p:spPr>
            <a:xfrm rot="10800000">
              <a:off x="6358138" y="7452670"/>
              <a:ext cx="499862" cy="1428760"/>
            </a:xfrm>
            <a:prstGeom prst="flowChartDelay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9517" name="TextBox 9"/>
            <p:cNvSpPr txBox="1">
              <a:spLocks noChangeArrowheads="1"/>
            </p:cNvSpPr>
            <p:nvPr/>
          </p:nvSpPr>
          <p:spPr bwMode="auto">
            <a:xfrm>
              <a:off x="6318466" y="7950748"/>
              <a:ext cx="533590" cy="400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 dirty="0" smtClean="0">
                  <a:latin typeface="Calibri" pitchFamily="34" charset="0"/>
                </a:rPr>
                <a:t>6</a:t>
              </a:r>
              <a:endParaRPr lang="en-US" sz="2000" b="1" dirty="0">
                <a:latin typeface="Calibri" pitchFamily="34" charset="0"/>
              </a:endParaRPr>
            </a:p>
          </p:txBody>
        </p:sp>
      </p:grpSp>
      <p:sp>
        <p:nvSpPr>
          <p:cNvPr id="19459" name="TextBox 12"/>
          <p:cNvSpPr txBox="1">
            <a:spLocks noChangeArrowheads="1"/>
          </p:cNvSpPr>
          <p:nvPr/>
        </p:nvSpPr>
        <p:spPr bwMode="auto">
          <a:xfrm>
            <a:off x="7215188" y="765175"/>
            <a:ext cx="1749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214422"/>
          <a:ext cx="8501123" cy="4857784"/>
        </p:xfrm>
        <a:graphic>
          <a:graphicData uri="http://schemas.openxmlformats.org/drawingml/2006/table">
            <a:tbl>
              <a:tblPr/>
              <a:tblGrid>
                <a:gridCol w="1358284"/>
                <a:gridCol w="995023"/>
                <a:gridCol w="1172704"/>
                <a:gridCol w="940683"/>
                <a:gridCol w="1049362"/>
                <a:gridCol w="1223573"/>
                <a:gridCol w="969017"/>
                <a:gridCol w="792477"/>
              </a:tblGrid>
              <a:tr h="15427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Содержание администрации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МБУ "Юг"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МКУК "Александровская сельская библиотека"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МКУК "КДЦ Александровский"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МКУ "Спортивный центр "Вега"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7444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Число шт.единиц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9,75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9,5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2,5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30,75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46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Заработная плата 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2618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550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1452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304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5590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46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Начисления на оплату труда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776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218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438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1734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 заработную плату с начислениями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3394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861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768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1890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396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7324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3"/>
          <p:cNvSpPr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РАСХОДЫ НА  МАТЕРИАЛЬНЫЕ ЗАТРАТЫ УЧРЕЖДЕНИЙ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Александровского  сельского поселения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Усть-Лабинского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района  </a:t>
            </a:r>
          </a:p>
        </p:txBody>
      </p:sp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8604250" y="5013325"/>
            <a:ext cx="539750" cy="1428750"/>
            <a:chOff x="6318466" y="7452670"/>
            <a:chExt cx="539534" cy="1428760"/>
          </a:xfrm>
        </p:grpSpPr>
        <p:sp>
          <p:nvSpPr>
            <p:cNvPr id="9" name="Блок-схема: задержка 8"/>
            <p:cNvSpPr/>
            <p:nvPr/>
          </p:nvSpPr>
          <p:spPr>
            <a:xfrm rot="10800000">
              <a:off x="6358138" y="7452670"/>
              <a:ext cx="499862" cy="1428760"/>
            </a:xfrm>
            <a:prstGeom prst="flowChartDelay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493" name="TextBox 9"/>
            <p:cNvSpPr txBox="1">
              <a:spLocks noChangeArrowheads="1"/>
            </p:cNvSpPr>
            <p:nvPr/>
          </p:nvSpPr>
          <p:spPr bwMode="auto">
            <a:xfrm>
              <a:off x="6318466" y="7950748"/>
              <a:ext cx="533590" cy="400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 dirty="0" smtClean="0">
                  <a:latin typeface="Calibri" pitchFamily="34" charset="0"/>
                </a:rPr>
                <a:t>7</a:t>
              </a:r>
              <a:endParaRPr lang="en-US" sz="2000" b="1" dirty="0">
                <a:latin typeface="Calibri" pitchFamily="34" charset="0"/>
              </a:endParaRPr>
            </a:p>
          </p:txBody>
        </p:sp>
      </p:grpSp>
      <p:sp>
        <p:nvSpPr>
          <p:cNvPr id="20483" name="TextBox 12"/>
          <p:cNvSpPr txBox="1">
            <a:spLocks noChangeArrowheads="1"/>
          </p:cNvSpPr>
          <p:nvPr/>
        </p:nvSpPr>
        <p:spPr bwMode="auto">
          <a:xfrm>
            <a:off x="7215188" y="765175"/>
            <a:ext cx="1749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/>
        </p:nvGraphicFramePr>
        <p:xfrm>
          <a:off x="285720" y="642918"/>
          <a:ext cx="8072493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5" name="TextBox 17"/>
          <p:cNvSpPr txBox="1">
            <a:spLocks noChangeArrowheads="1"/>
          </p:cNvSpPr>
          <p:nvPr/>
        </p:nvSpPr>
        <p:spPr bwMode="auto">
          <a:xfrm>
            <a:off x="7143750" y="4071938"/>
            <a:ext cx="642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512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6" name="TextBox 18"/>
          <p:cNvSpPr txBox="1">
            <a:spLocks noChangeArrowheads="1"/>
          </p:cNvSpPr>
          <p:nvPr/>
        </p:nvSpPr>
        <p:spPr bwMode="auto">
          <a:xfrm>
            <a:off x="6715125" y="2928938"/>
            <a:ext cx="1571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1200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>
                <a:latin typeface="Times New Roman" pitchFamily="18" charset="0"/>
                <a:cs typeface="Times New Roman" pitchFamily="18" charset="0"/>
              </a:rPr>
              <a:t>Администрация</a:t>
            </a:r>
          </a:p>
          <a:p>
            <a:pPr algn="ctr"/>
            <a:r>
              <a:rPr lang="ru-RU" sz="1200" b="1">
                <a:latin typeface="Times New Roman" pitchFamily="18" charset="0"/>
                <a:cs typeface="Times New Roman" pitchFamily="18" charset="0"/>
              </a:rPr>
              <a:t>Александровского сельского поселения</a:t>
            </a:r>
          </a:p>
          <a:p>
            <a:endParaRPr lang="ru-RU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7" name="TextBox 21"/>
          <p:cNvSpPr txBox="1">
            <a:spLocks noChangeArrowheads="1"/>
          </p:cNvSpPr>
          <p:nvPr/>
        </p:nvSpPr>
        <p:spPr bwMode="auto">
          <a:xfrm>
            <a:off x="3714750" y="6072188"/>
            <a:ext cx="1285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latin typeface="Times New Roman" pitchFamily="18" charset="0"/>
                <a:cs typeface="Times New Roman" pitchFamily="18" charset="0"/>
              </a:rPr>
              <a:t>МБУ "Юг"</a:t>
            </a:r>
          </a:p>
        </p:txBody>
      </p:sp>
      <p:sp>
        <p:nvSpPr>
          <p:cNvPr id="20488" name="TextBox 22"/>
          <p:cNvSpPr txBox="1">
            <a:spLocks noChangeArrowheads="1"/>
          </p:cNvSpPr>
          <p:nvPr/>
        </p:nvSpPr>
        <p:spPr bwMode="auto">
          <a:xfrm>
            <a:off x="857250" y="5643563"/>
            <a:ext cx="1714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latin typeface="Times New Roman" pitchFamily="18" charset="0"/>
                <a:cs typeface="Times New Roman" pitchFamily="18" charset="0"/>
              </a:rPr>
              <a:t>МКУК "Александровская сельская библиотека"</a:t>
            </a:r>
          </a:p>
        </p:txBody>
      </p:sp>
      <p:sp>
        <p:nvSpPr>
          <p:cNvPr id="20489" name="TextBox 23"/>
          <p:cNvSpPr txBox="1">
            <a:spLocks noChangeArrowheads="1"/>
          </p:cNvSpPr>
          <p:nvPr/>
        </p:nvSpPr>
        <p:spPr bwMode="auto">
          <a:xfrm>
            <a:off x="285750" y="1785938"/>
            <a:ext cx="1571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latin typeface="Times New Roman" pitchFamily="18" charset="0"/>
                <a:cs typeface="Times New Roman" pitchFamily="18" charset="0"/>
              </a:rPr>
              <a:t>МКУК "КДЦ Александровский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"</a:t>
            </a:r>
          </a:p>
        </p:txBody>
      </p:sp>
      <p:sp>
        <p:nvSpPr>
          <p:cNvPr id="20490" name="TextBox 24"/>
          <p:cNvSpPr txBox="1">
            <a:spLocks noChangeArrowheads="1"/>
          </p:cNvSpPr>
          <p:nvPr/>
        </p:nvSpPr>
        <p:spPr bwMode="auto">
          <a:xfrm>
            <a:off x="3500438" y="714375"/>
            <a:ext cx="1643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latin typeface="Times New Roman" pitchFamily="18" charset="0"/>
                <a:cs typeface="Times New Roman" pitchFamily="18" charset="0"/>
              </a:rPr>
              <a:t>МКУ "Спортивный центр "Вега"</a:t>
            </a:r>
          </a:p>
        </p:txBody>
      </p:sp>
      <p:sp>
        <p:nvSpPr>
          <p:cNvPr id="20491" name="TextBox 25"/>
          <p:cNvSpPr txBox="1">
            <a:spLocks noChangeArrowheads="1"/>
          </p:cNvSpPr>
          <p:nvPr/>
        </p:nvSpPr>
        <p:spPr bwMode="auto">
          <a:xfrm>
            <a:off x="3571875" y="3643313"/>
            <a:ext cx="9286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1587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Прямоугольник 3"/>
          <p:cNvSpPr>
            <a:spLocks noChangeArrowheads="1"/>
          </p:cNvSpPr>
          <p:nvPr/>
        </p:nvSpPr>
        <p:spPr bwMode="auto">
          <a:xfrm>
            <a:off x="0" y="0"/>
            <a:ext cx="9158288" cy="64611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РАСХОДЫ НА БЛАГОУСТРОЙСТВО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Александровского сельского поселения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Усть-Лабинского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района  </a:t>
            </a:r>
          </a:p>
        </p:txBody>
      </p:sp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8643938" y="5072063"/>
            <a:ext cx="500062" cy="1428750"/>
            <a:chOff x="6357958" y="7452670"/>
            <a:chExt cx="500042" cy="1428760"/>
          </a:xfrm>
        </p:grpSpPr>
        <p:sp>
          <p:nvSpPr>
            <p:cNvPr id="9" name="Блок-схема: задержка 8"/>
            <p:cNvSpPr/>
            <p:nvPr/>
          </p:nvSpPr>
          <p:spPr>
            <a:xfrm rot="10800000">
              <a:off x="6357958" y="7452670"/>
              <a:ext cx="500042" cy="1428760"/>
            </a:xfrm>
            <a:prstGeom prst="flowChartDelay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511" name="TextBox 9"/>
            <p:cNvSpPr txBox="1">
              <a:spLocks noChangeArrowheads="1"/>
            </p:cNvSpPr>
            <p:nvPr/>
          </p:nvSpPr>
          <p:spPr bwMode="auto">
            <a:xfrm>
              <a:off x="6390475" y="7950748"/>
              <a:ext cx="46158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 dirty="0" smtClean="0">
                  <a:latin typeface="Calibri" pitchFamily="34" charset="0"/>
                </a:rPr>
                <a:t>8</a:t>
              </a:r>
              <a:endParaRPr lang="en-US" sz="2000" b="1" dirty="0">
                <a:latin typeface="Calibri" pitchFamily="34" charset="0"/>
              </a:endParaRPr>
            </a:p>
          </p:txBody>
        </p:sp>
      </p:grpSp>
      <p:sp>
        <p:nvSpPr>
          <p:cNvPr id="21507" name="TextBox 10"/>
          <p:cNvSpPr txBox="1">
            <a:spLocks noChangeArrowheads="1"/>
          </p:cNvSpPr>
          <p:nvPr/>
        </p:nvSpPr>
        <p:spPr bwMode="auto">
          <a:xfrm>
            <a:off x="7143750" y="785813"/>
            <a:ext cx="17145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Times New Roman" pitchFamily="18" charset="0"/>
                <a:cs typeface="Times New Roman" pitchFamily="18" charset="0"/>
              </a:rPr>
              <a:t>тыс.рублей</a:t>
            </a: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285720" y="714356"/>
          <a:ext cx="8572560" cy="61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1524000" y="1397000"/>
          <a:ext cx="6096000" cy="4460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2565</TotalTime>
  <Words>195</Words>
  <Application>Microsoft Office PowerPoint</Application>
  <PresentationFormat>Экран (4:3)</PresentationFormat>
  <Paragraphs>95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Исполнение бюджета Александровского сельского поселения Усть-Лабинского района за 2016 год</vt:lpstr>
      <vt:lpstr> Основные параметры исполнения бюджета  Александровского сельского поселения Усть-Лабинского района </vt:lpstr>
      <vt:lpstr> Исполнение доходной части бюджета  Александровского сельского поселения Усть-Лабинского района </vt:lpstr>
      <vt:lpstr>СТРУКТУРА ДОХОДОВ БЮДЖЕТА Александровского сельского поселения Усть-Лабинского района  </vt:lpstr>
      <vt:lpstr>Безвозмездные поступления бюджета Александровского сельского поселения Усть-Лабинского района </vt:lpstr>
      <vt:lpstr>Структура расходов бюджета Александровского сельского поселения Усть-Лабинского района</vt:lpstr>
      <vt:lpstr>Слайд 7</vt:lpstr>
      <vt:lpstr>Слайд 8</vt:lpstr>
      <vt:lpstr>Слайд 9</vt:lpstr>
    </vt:vector>
  </TitlesOfParts>
  <Company>HYATT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IS</dc:creator>
  <cp:lastModifiedBy>BOSS</cp:lastModifiedBy>
  <cp:revision>423</cp:revision>
  <dcterms:created xsi:type="dcterms:W3CDTF">2015-12-09T15:59:37Z</dcterms:created>
  <dcterms:modified xsi:type="dcterms:W3CDTF">2019-06-12T15:00:52Z</dcterms:modified>
</cp:coreProperties>
</file>